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5"/>
  </p:handoutMasterIdLst>
  <p:sldIdLst>
    <p:sldId id="270" r:id="rId2"/>
    <p:sldId id="257" r:id="rId3"/>
    <p:sldId id="269" r:id="rId4"/>
    <p:sldId id="273" r:id="rId5"/>
    <p:sldId id="274" r:id="rId6"/>
    <p:sldId id="258" r:id="rId7"/>
    <p:sldId id="259" r:id="rId8"/>
    <p:sldId id="261" r:id="rId9"/>
    <p:sldId id="272" r:id="rId10"/>
    <p:sldId id="267" r:id="rId11"/>
    <p:sldId id="263" r:id="rId12"/>
    <p:sldId id="264" r:id="rId13"/>
    <p:sldId id="265" r:id="rId14"/>
  </p:sldIdLst>
  <p:sldSz cx="9144000" cy="6858000" type="screen4x3"/>
  <p:notesSz cx="9926638" cy="67976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ckhorst, Rüdiger, RMS" initials="BRR" lastIdx="24" clrIdx="0">
    <p:extLst/>
  </p:cmAuthor>
  <p:cmAuthor id="2" name="kgtram" initials="mr"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1" d="100"/>
          <a:sy n="101" d="100"/>
        </p:scale>
        <p:origin x="-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2D28C-1C02-44DC-B9F4-C75FB5E14CF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de-DE"/>
        </a:p>
      </dgm:t>
    </dgm:pt>
    <dgm:pt modelId="{A6CCF6E1-6A51-44DD-A762-F2119D9EF0B8}">
      <dgm:prSet phldrT="[Text]"/>
      <dgm:spPr>
        <a:solidFill>
          <a:schemeClr val="bg1"/>
        </a:solidFill>
        <a:ln>
          <a:solidFill>
            <a:schemeClr val="tx1"/>
          </a:solidFill>
        </a:ln>
      </dgm:spPr>
      <dgm:t>
        <a:bodyPr/>
        <a:lstStyle/>
        <a:p>
          <a:r>
            <a:rPr lang="de-DE" dirty="0" smtClean="0">
              <a:solidFill>
                <a:schemeClr val="tx1"/>
              </a:solidFill>
            </a:rPr>
            <a:t>Zu Hause kann das Kind in seinem individuellen Tempo lernen</a:t>
          </a:r>
          <a:endParaRPr lang="de-DE" dirty="0">
            <a:solidFill>
              <a:schemeClr val="tx1"/>
            </a:solidFill>
          </a:endParaRPr>
        </a:p>
      </dgm:t>
    </dgm:pt>
    <dgm:pt modelId="{5B9536E3-678E-47CB-9C00-5E82C691AEEF}" type="parTrans" cxnId="{12E82E55-D8B5-440E-B46C-AB364DBD6B3F}">
      <dgm:prSet/>
      <dgm:spPr/>
      <dgm:t>
        <a:bodyPr/>
        <a:lstStyle/>
        <a:p>
          <a:endParaRPr lang="de-DE"/>
        </a:p>
      </dgm:t>
    </dgm:pt>
    <dgm:pt modelId="{E12FFBB6-E4C2-4836-9B00-7200F7370EA1}" type="sibTrans" cxnId="{12E82E55-D8B5-440E-B46C-AB364DBD6B3F}">
      <dgm:prSet/>
      <dgm:spPr/>
      <dgm:t>
        <a:bodyPr/>
        <a:lstStyle/>
        <a:p>
          <a:endParaRPr lang="de-DE">
            <a:solidFill>
              <a:schemeClr val="tx1"/>
            </a:solidFill>
          </a:endParaRPr>
        </a:p>
      </dgm:t>
    </dgm:pt>
    <dgm:pt modelId="{09D8E2E6-A63A-49B8-A9EB-47F136394107}">
      <dgm:prSet phldrT="[Text]"/>
      <dgm:spPr>
        <a:solidFill>
          <a:schemeClr val="bg1"/>
        </a:solidFill>
        <a:ln>
          <a:solidFill>
            <a:schemeClr val="tx1"/>
          </a:solidFill>
        </a:ln>
      </dgm:spPr>
      <dgm:t>
        <a:bodyPr/>
        <a:lstStyle/>
        <a:p>
          <a:r>
            <a:rPr lang="de-DE" dirty="0" smtClean="0">
              <a:solidFill>
                <a:schemeClr val="tx1"/>
              </a:solidFill>
            </a:rPr>
            <a:t>Automatisierung ist nur durch häufiges Wiederholen möglich</a:t>
          </a:r>
          <a:endParaRPr lang="de-DE" dirty="0">
            <a:solidFill>
              <a:schemeClr val="tx1"/>
            </a:solidFill>
          </a:endParaRPr>
        </a:p>
      </dgm:t>
    </dgm:pt>
    <dgm:pt modelId="{7D6E4F4F-F14A-4CC9-A2CC-C3498C5E6225}" type="parTrans" cxnId="{48799252-5265-44C7-A1D9-D335997D1F15}">
      <dgm:prSet/>
      <dgm:spPr/>
      <dgm:t>
        <a:bodyPr/>
        <a:lstStyle/>
        <a:p>
          <a:endParaRPr lang="de-DE"/>
        </a:p>
      </dgm:t>
    </dgm:pt>
    <dgm:pt modelId="{3278208F-D2D4-4A6C-A138-32E6950A8121}" type="sibTrans" cxnId="{48799252-5265-44C7-A1D9-D335997D1F15}">
      <dgm:prSet/>
      <dgm:spPr/>
      <dgm:t>
        <a:bodyPr/>
        <a:lstStyle/>
        <a:p>
          <a:endParaRPr lang="de-DE">
            <a:solidFill>
              <a:schemeClr val="tx1"/>
            </a:solidFill>
          </a:endParaRPr>
        </a:p>
      </dgm:t>
    </dgm:pt>
    <dgm:pt modelId="{A2F432B1-445E-48A1-BB2C-84FC40865F37}">
      <dgm:prSet phldrT="[Text]"/>
      <dgm:spPr>
        <a:solidFill>
          <a:schemeClr val="bg1"/>
        </a:solidFill>
        <a:ln>
          <a:solidFill>
            <a:schemeClr val="tx1"/>
          </a:solidFill>
        </a:ln>
      </dgm:spPr>
      <dgm:t>
        <a:bodyPr/>
        <a:lstStyle/>
        <a:p>
          <a:r>
            <a:rPr lang="de-DE" dirty="0" smtClean="0">
              <a:solidFill>
                <a:schemeClr val="tx1"/>
              </a:solidFill>
            </a:rPr>
            <a:t>Eltern können in Absprache mit der Lehrkraft Übungen durchführen, die den Fähigkeiten des Kindes entsprechen</a:t>
          </a:r>
          <a:endParaRPr lang="de-DE" dirty="0">
            <a:solidFill>
              <a:schemeClr val="tx1"/>
            </a:solidFill>
          </a:endParaRPr>
        </a:p>
      </dgm:t>
    </dgm:pt>
    <dgm:pt modelId="{72A99E33-4DE1-4A84-8440-F9C9A1E6B860}" type="parTrans" cxnId="{1B5B2FCC-B380-4B9A-895D-807643E0E1E6}">
      <dgm:prSet/>
      <dgm:spPr/>
      <dgm:t>
        <a:bodyPr/>
        <a:lstStyle/>
        <a:p>
          <a:endParaRPr lang="de-DE"/>
        </a:p>
      </dgm:t>
    </dgm:pt>
    <dgm:pt modelId="{5E8CFB93-04CB-491C-A1B0-73311862C93F}" type="sibTrans" cxnId="{1B5B2FCC-B380-4B9A-895D-807643E0E1E6}">
      <dgm:prSet/>
      <dgm:spPr/>
      <dgm:t>
        <a:bodyPr/>
        <a:lstStyle/>
        <a:p>
          <a:endParaRPr lang="de-DE">
            <a:solidFill>
              <a:schemeClr val="tx1"/>
            </a:solidFill>
          </a:endParaRPr>
        </a:p>
      </dgm:t>
    </dgm:pt>
    <dgm:pt modelId="{F8DA95E8-FA52-4B04-9978-9FF1E8E674AA}">
      <dgm:prSet phldrT="[Text]"/>
      <dgm:spPr>
        <a:solidFill>
          <a:schemeClr val="bg1"/>
        </a:solidFill>
        <a:ln>
          <a:solidFill>
            <a:schemeClr val="tx1"/>
          </a:solidFill>
        </a:ln>
      </dgm:spPr>
      <dgm:t>
        <a:bodyPr/>
        <a:lstStyle/>
        <a:p>
          <a:r>
            <a:rPr lang="de-DE" dirty="0" smtClean="0">
              <a:solidFill>
                <a:schemeClr val="tx1"/>
              </a:solidFill>
            </a:rPr>
            <a:t>Eltern können individuelle Rückmeldungen geben</a:t>
          </a:r>
          <a:endParaRPr lang="de-DE" dirty="0">
            <a:solidFill>
              <a:schemeClr val="tx1"/>
            </a:solidFill>
          </a:endParaRPr>
        </a:p>
      </dgm:t>
    </dgm:pt>
    <dgm:pt modelId="{77BB8FD4-F094-4271-8E71-B245263A1132}" type="parTrans" cxnId="{9763D022-DF1F-40BC-93B4-C2044870B50D}">
      <dgm:prSet/>
      <dgm:spPr/>
      <dgm:t>
        <a:bodyPr/>
        <a:lstStyle/>
        <a:p>
          <a:endParaRPr lang="de-DE"/>
        </a:p>
      </dgm:t>
    </dgm:pt>
    <dgm:pt modelId="{414DCFFF-29F9-411D-81FF-36BD450FFE7D}" type="sibTrans" cxnId="{9763D022-DF1F-40BC-93B4-C2044870B50D}">
      <dgm:prSet/>
      <dgm:spPr/>
      <dgm:t>
        <a:bodyPr/>
        <a:lstStyle/>
        <a:p>
          <a:endParaRPr lang="de-DE">
            <a:solidFill>
              <a:schemeClr val="tx1"/>
            </a:solidFill>
          </a:endParaRPr>
        </a:p>
      </dgm:t>
    </dgm:pt>
    <dgm:pt modelId="{D85F6E1B-DAF9-4AF2-A77E-B478D4D3738D}">
      <dgm:prSet phldrT="[Text]"/>
      <dgm:spPr>
        <a:solidFill>
          <a:schemeClr val="bg1"/>
        </a:solidFill>
        <a:ln>
          <a:solidFill>
            <a:schemeClr val="tx1"/>
          </a:solidFill>
        </a:ln>
      </dgm:spPr>
      <dgm:t>
        <a:bodyPr/>
        <a:lstStyle/>
        <a:p>
          <a:r>
            <a:rPr lang="de-DE" dirty="0" smtClean="0">
              <a:solidFill>
                <a:schemeClr val="tx1"/>
              </a:solidFill>
            </a:rPr>
            <a:t>Das Lernen in vertrauensvoller Atmosphäre erleichtert den Umgang mit Fehlern</a:t>
          </a:r>
          <a:endParaRPr lang="de-DE" dirty="0">
            <a:solidFill>
              <a:schemeClr val="tx1"/>
            </a:solidFill>
          </a:endParaRPr>
        </a:p>
      </dgm:t>
    </dgm:pt>
    <dgm:pt modelId="{B72C547B-B257-47FE-92D4-D0BB44A727D4}" type="parTrans" cxnId="{CBB4DB3C-3520-4ECB-ABD3-618BDCBAF104}">
      <dgm:prSet/>
      <dgm:spPr/>
      <dgm:t>
        <a:bodyPr/>
        <a:lstStyle/>
        <a:p>
          <a:endParaRPr lang="de-DE"/>
        </a:p>
      </dgm:t>
    </dgm:pt>
    <dgm:pt modelId="{6CE38243-C0C2-4D96-9D6D-89AD934E5BE0}" type="sibTrans" cxnId="{CBB4DB3C-3520-4ECB-ABD3-618BDCBAF104}">
      <dgm:prSet/>
      <dgm:spPr/>
      <dgm:t>
        <a:bodyPr/>
        <a:lstStyle/>
        <a:p>
          <a:endParaRPr lang="de-DE">
            <a:solidFill>
              <a:schemeClr val="tx1"/>
            </a:solidFill>
          </a:endParaRPr>
        </a:p>
      </dgm:t>
    </dgm:pt>
    <dgm:pt modelId="{7810ED28-5BC1-47E4-90B2-7E5EFEBA809E}">
      <dgm:prSet phldrT="[Text]"/>
      <dgm:spPr>
        <a:solidFill>
          <a:schemeClr val="bg1"/>
        </a:solidFill>
        <a:ln>
          <a:solidFill>
            <a:schemeClr val="tx1"/>
          </a:solidFill>
        </a:ln>
      </dgm:spPr>
      <dgm:t>
        <a:bodyPr/>
        <a:lstStyle/>
        <a:p>
          <a:r>
            <a:rPr lang="de-DE" dirty="0" smtClean="0">
              <a:solidFill>
                <a:schemeClr val="tx1"/>
              </a:solidFill>
            </a:rPr>
            <a:t>Das gemeinsame Lernen fördert das Verständnis der Eltern für das Kind</a:t>
          </a:r>
          <a:endParaRPr lang="de-DE" dirty="0">
            <a:solidFill>
              <a:schemeClr val="tx1"/>
            </a:solidFill>
          </a:endParaRPr>
        </a:p>
      </dgm:t>
    </dgm:pt>
    <dgm:pt modelId="{71E3CD95-F825-487F-9C7C-80CEBAD138C0}" type="parTrans" cxnId="{840C0800-C705-4241-B8EF-3D0D3D9306CF}">
      <dgm:prSet/>
      <dgm:spPr/>
      <dgm:t>
        <a:bodyPr/>
        <a:lstStyle/>
        <a:p>
          <a:endParaRPr lang="de-DE"/>
        </a:p>
      </dgm:t>
    </dgm:pt>
    <dgm:pt modelId="{A743D5C2-9E6B-45F1-BB52-FDE813465CCE}" type="sibTrans" cxnId="{840C0800-C705-4241-B8EF-3D0D3D9306CF}">
      <dgm:prSet/>
      <dgm:spPr/>
      <dgm:t>
        <a:bodyPr/>
        <a:lstStyle/>
        <a:p>
          <a:endParaRPr lang="de-DE">
            <a:solidFill>
              <a:schemeClr val="tx1"/>
            </a:solidFill>
          </a:endParaRPr>
        </a:p>
      </dgm:t>
    </dgm:pt>
    <dgm:pt modelId="{E76C009A-1411-49C7-A043-CFFCFA9A1BFB}">
      <dgm:prSet phldrT="[Text]"/>
      <dgm:spPr>
        <a:solidFill>
          <a:schemeClr val="bg1"/>
        </a:solidFill>
        <a:ln>
          <a:solidFill>
            <a:schemeClr val="tx1"/>
          </a:solidFill>
        </a:ln>
      </dgm:spPr>
      <dgm:t>
        <a:bodyPr/>
        <a:lstStyle/>
        <a:p>
          <a:r>
            <a:rPr lang="de-DE" dirty="0" smtClean="0">
              <a:solidFill>
                <a:schemeClr val="tx1"/>
              </a:solidFill>
            </a:rPr>
            <a:t>Ressource</a:t>
          </a:r>
        </a:p>
        <a:p>
          <a:r>
            <a:rPr lang="de-DE" i="0" dirty="0" smtClean="0">
              <a:solidFill>
                <a:schemeClr val="tx1"/>
              </a:solidFill>
            </a:rPr>
            <a:t>Häusliche Übungen</a:t>
          </a:r>
          <a:endParaRPr lang="de-DE" i="0" dirty="0">
            <a:solidFill>
              <a:schemeClr val="tx1"/>
            </a:solidFill>
          </a:endParaRPr>
        </a:p>
      </dgm:t>
    </dgm:pt>
    <dgm:pt modelId="{1BA1DDC9-49C4-4CEF-8972-CF29F64500CF}" type="sibTrans" cxnId="{9F80FEA1-598F-4CDB-A62D-07599C6B0DA6}">
      <dgm:prSet/>
      <dgm:spPr/>
      <dgm:t>
        <a:bodyPr/>
        <a:lstStyle/>
        <a:p>
          <a:endParaRPr lang="de-DE"/>
        </a:p>
      </dgm:t>
    </dgm:pt>
    <dgm:pt modelId="{3EA95FEE-1E86-4B34-883E-112EEAEC6015}" type="parTrans" cxnId="{9F80FEA1-598F-4CDB-A62D-07599C6B0DA6}">
      <dgm:prSet/>
      <dgm:spPr/>
      <dgm:t>
        <a:bodyPr/>
        <a:lstStyle/>
        <a:p>
          <a:endParaRPr lang="de-DE"/>
        </a:p>
      </dgm:t>
    </dgm:pt>
    <dgm:pt modelId="{707A7247-E4F1-4A58-BBC6-2F162FAFF7F2}" type="pres">
      <dgm:prSet presAssocID="{2A12D28C-1C02-44DC-B9F4-C75FB5E14CF6}" presName="Name0" presStyleCnt="0">
        <dgm:presLayoutVars>
          <dgm:chMax val="1"/>
          <dgm:dir/>
          <dgm:animLvl val="ctr"/>
          <dgm:resizeHandles val="exact"/>
        </dgm:presLayoutVars>
      </dgm:prSet>
      <dgm:spPr/>
      <dgm:t>
        <a:bodyPr/>
        <a:lstStyle/>
        <a:p>
          <a:endParaRPr lang="de-DE"/>
        </a:p>
      </dgm:t>
    </dgm:pt>
    <dgm:pt modelId="{38B64BA4-E8C3-464F-A28A-52D2A0BC4679}" type="pres">
      <dgm:prSet presAssocID="{E76C009A-1411-49C7-A043-CFFCFA9A1BFB}" presName="centerShape" presStyleLbl="node0" presStyleIdx="0" presStyleCnt="1"/>
      <dgm:spPr/>
      <dgm:t>
        <a:bodyPr/>
        <a:lstStyle/>
        <a:p>
          <a:endParaRPr lang="de-DE"/>
        </a:p>
      </dgm:t>
    </dgm:pt>
    <dgm:pt modelId="{DA2BCDAB-9DEA-410B-B2AD-A83375D096C8}" type="pres">
      <dgm:prSet presAssocID="{A6CCF6E1-6A51-44DD-A762-F2119D9EF0B8}" presName="node" presStyleLbl="node1" presStyleIdx="0" presStyleCnt="6" custScaleX="167786" custScaleY="112301">
        <dgm:presLayoutVars>
          <dgm:bulletEnabled val="1"/>
        </dgm:presLayoutVars>
      </dgm:prSet>
      <dgm:spPr/>
      <dgm:t>
        <a:bodyPr/>
        <a:lstStyle/>
        <a:p>
          <a:endParaRPr lang="de-DE"/>
        </a:p>
      </dgm:t>
    </dgm:pt>
    <dgm:pt modelId="{0FA9643A-7BC7-4BF9-B90C-DD76BCE7FB30}" type="pres">
      <dgm:prSet presAssocID="{A6CCF6E1-6A51-44DD-A762-F2119D9EF0B8}" presName="dummy" presStyleCnt="0"/>
      <dgm:spPr/>
    </dgm:pt>
    <dgm:pt modelId="{E9D0A987-83FF-4D27-ABEC-55064A582FFD}" type="pres">
      <dgm:prSet presAssocID="{E12FFBB6-E4C2-4836-9B00-7200F7370EA1}" presName="sibTrans" presStyleLbl="sibTrans2D1" presStyleIdx="0" presStyleCnt="6"/>
      <dgm:spPr/>
      <dgm:t>
        <a:bodyPr/>
        <a:lstStyle/>
        <a:p>
          <a:endParaRPr lang="de-DE"/>
        </a:p>
      </dgm:t>
    </dgm:pt>
    <dgm:pt modelId="{49CF4F12-1048-496D-B44A-972133375C35}" type="pres">
      <dgm:prSet presAssocID="{09D8E2E6-A63A-49B8-A9EB-47F136394107}" presName="node" presStyleLbl="node1" presStyleIdx="1" presStyleCnt="6" custScaleX="167786" custScaleY="112301" custRadScaleRad="116929" custRadScaleInc="23419">
        <dgm:presLayoutVars>
          <dgm:bulletEnabled val="1"/>
        </dgm:presLayoutVars>
      </dgm:prSet>
      <dgm:spPr/>
      <dgm:t>
        <a:bodyPr/>
        <a:lstStyle/>
        <a:p>
          <a:endParaRPr lang="de-DE"/>
        </a:p>
      </dgm:t>
    </dgm:pt>
    <dgm:pt modelId="{E533E39D-E415-42C8-9DE7-B7FEAE32D96C}" type="pres">
      <dgm:prSet presAssocID="{09D8E2E6-A63A-49B8-A9EB-47F136394107}" presName="dummy" presStyleCnt="0"/>
      <dgm:spPr/>
    </dgm:pt>
    <dgm:pt modelId="{D20F759E-BE60-402F-B2D6-1E5B516A49CB}" type="pres">
      <dgm:prSet presAssocID="{3278208F-D2D4-4A6C-A138-32E6950A8121}" presName="sibTrans" presStyleLbl="sibTrans2D1" presStyleIdx="1" presStyleCnt="6"/>
      <dgm:spPr/>
      <dgm:t>
        <a:bodyPr/>
        <a:lstStyle/>
        <a:p>
          <a:endParaRPr lang="de-DE"/>
        </a:p>
      </dgm:t>
    </dgm:pt>
    <dgm:pt modelId="{9538BB50-E22F-4A8D-AFAB-6374A7DB9395}" type="pres">
      <dgm:prSet presAssocID="{A2F432B1-445E-48A1-BB2C-84FC40865F37}" presName="node" presStyleLbl="node1" presStyleIdx="2" presStyleCnt="6" custScaleX="167786" custScaleY="112301" custRadScaleRad="116929" custRadScaleInc="-23419">
        <dgm:presLayoutVars>
          <dgm:bulletEnabled val="1"/>
        </dgm:presLayoutVars>
      </dgm:prSet>
      <dgm:spPr/>
      <dgm:t>
        <a:bodyPr/>
        <a:lstStyle/>
        <a:p>
          <a:endParaRPr lang="de-DE"/>
        </a:p>
      </dgm:t>
    </dgm:pt>
    <dgm:pt modelId="{76FFF7F9-E7EA-4BB1-B371-7FC61F629DD2}" type="pres">
      <dgm:prSet presAssocID="{A2F432B1-445E-48A1-BB2C-84FC40865F37}" presName="dummy" presStyleCnt="0"/>
      <dgm:spPr/>
    </dgm:pt>
    <dgm:pt modelId="{9AA8A84D-8CA4-4DFA-BE3C-0D2B397053CE}" type="pres">
      <dgm:prSet presAssocID="{5E8CFB93-04CB-491C-A1B0-73311862C93F}" presName="sibTrans" presStyleLbl="sibTrans2D1" presStyleIdx="2" presStyleCnt="6"/>
      <dgm:spPr/>
      <dgm:t>
        <a:bodyPr/>
        <a:lstStyle/>
        <a:p>
          <a:endParaRPr lang="de-DE"/>
        </a:p>
      </dgm:t>
    </dgm:pt>
    <dgm:pt modelId="{8A2B4547-0C5B-4324-87E9-4483E4BB638C}" type="pres">
      <dgm:prSet presAssocID="{F8DA95E8-FA52-4B04-9978-9FF1E8E674AA}" presName="node" presStyleLbl="node1" presStyleIdx="3" presStyleCnt="6" custScaleX="167786" custScaleY="112301">
        <dgm:presLayoutVars>
          <dgm:bulletEnabled val="1"/>
        </dgm:presLayoutVars>
      </dgm:prSet>
      <dgm:spPr/>
      <dgm:t>
        <a:bodyPr/>
        <a:lstStyle/>
        <a:p>
          <a:endParaRPr lang="de-DE"/>
        </a:p>
      </dgm:t>
    </dgm:pt>
    <dgm:pt modelId="{EEAB27F9-A87E-475D-B363-F87277EE8D37}" type="pres">
      <dgm:prSet presAssocID="{F8DA95E8-FA52-4B04-9978-9FF1E8E674AA}" presName="dummy" presStyleCnt="0"/>
      <dgm:spPr/>
    </dgm:pt>
    <dgm:pt modelId="{94DF7761-AA50-4D34-9570-A2915ACB90B9}" type="pres">
      <dgm:prSet presAssocID="{414DCFFF-29F9-411D-81FF-36BD450FFE7D}" presName="sibTrans" presStyleLbl="sibTrans2D1" presStyleIdx="3" presStyleCnt="6"/>
      <dgm:spPr/>
      <dgm:t>
        <a:bodyPr/>
        <a:lstStyle/>
        <a:p>
          <a:endParaRPr lang="de-DE"/>
        </a:p>
      </dgm:t>
    </dgm:pt>
    <dgm:pt modelId="{271EBBBB-9719-4DA9-85A7-19B4107D598B}" type="pres">
      <dgm:prSet presAssocID="{D85F6E1B-DAF9-4AF2-A77E-B478D4D3738D}" presName="node" presStyleLbl="node1" presStyleIdx="4" presStyleCnt="6" custScaleX="167786" custScaleY="112301" custRadScaleRad="113543" custRadScaleInc="19365">
        <dgm:presLayoutVars>
          <dgm:bulletEnabled val="1"/>
        </dgm:presLayoutVars>
      </dgm:prSet>
      <dgm:spPr/>
      <dgm:t>
        <a:bodyPr/>
        <a:lstStyle/>
        <a:p>
          <a:endParaRPr lang="de-DE"/>
        </a:p>
      </dgm:t>
    </dgm:pt>
    <dgm:pt modelId="{3E986C6F-504E-477F-A505-C7112FF86AB0}" type="pres">
      <dgm:prSet presAssocID="{D85F6E1B-DAF9-4AF2-A77E-B478D4D3738D}" presName="dummy" presStyleCnt="0"/>
      <dgm:spPr/>
    </dgm:pt>
    <dgm:pt modelId="{EEBB777F-AE16-40CB-B722-976029F9F7E7}" type="pres">
      <dgm:prSet presAssocID="{6CE38243-C0C2-4D96-9D6D-89AD934E5BE0}" presName="sibTrans" presStyleLbl="sibTrans2D1" presStyleIdx="4" presStyleCnt="6"/>
      <dgm:spPr/>
      <dgm:t>
        <a:bodyPr/>
        <a:lstStyle/>
        <a:p>
          <a:endParaRPr lang="de-DE"/>
        </a:p>
      </dgm:t>
    </dgm:pt>
    <dgm:pt modelId="{2FCE9382-491B-43B5-82C7-24626D3A52C4}" type="pres">
      <dgm:prSet presAssocID="{7810ED28-5BC1-47E4-90B2-7E5EFEBA809E}" presName="node" presStyleLbl="node1" presStyleIdx="5" presStyleCnt="6" custScaleX="167786" custScaleY="112301" custRadScaleRad="113543" custRadScaleInc="-19365">
        <dgm:presLayoutVars>
          <dgm:bulletEnabled val="1"/>
        </dgm:presLayoutVars>
      </dgm:prSet>
      <dgm:spPr/>
      <dgm:t>
        <a:bodyPr/>
        <a:lstStyle/>
        <a:p>
          <a:endParaRPr lang="de-DE"/>
        </a:p>
      </dgm:t>
    </dgm:pt>
    <dgm:pt modelId="{369F76F9-6554-42D8-BD08-5D97C6439917}" type="pres">
      <dgm:prSet presAssocID="{7810ED28-5BC1-47E4-90B2-7E5EFEBA809E}" presName="dummy" presStyleCnt="0"/>
      <dgm:spPr/>
    </dgm:pt>
    <dgm:pt modelId="{6B7A0C31-F0D3-45BA-8901-C35FB732F3FC}" type="pres">
      <dgm:prSet presAssocID="{A743D5C2-9E6B-45F1-BB52-FDE813465CCE}" presName="sibTrans" presStyleLbl="sibTrans2D1" presStyleIdx="5" presStyleCnt="6"/>
      <dgm:spPr/>
      <dgm:t>
        <a:bodyPr/>
        <a:lstStyle/>
        <a:p>
          <a:endParaRPr lang="de-DE"/>
        </a:p>
      </dgm:t>
    </dgm:pt>
  </dgm:ptLst>
  <dgm:cxnLst>
    <dgm:cxn modelId="{4EEE0558-0903-451D-94A9-4EC7CF6C72CF}" type="presOf" srcId="{E76C009A-1411-49C7-A043-CFFCFA9A1BFB}" destId="{38B64BA4-E8C3-464F-A28A-52D2A0BC4679}" srcOrd="0" destOrd="0" presId="urn:microsoft.com/office/officeart/2005/8/layout/radial6"/>
    <dgm:cxn modelId="{1509C250-260E-4E79-BAEF-BBC0ED8561E0}" type="presOf" srcId="{7810ED28-5BC1-47E4-90B2-7E5EFEBA809E}" destId="{2FCE9382-491B-43B5-82C7-24626D3A52C4}" srcOrd="0" destOrd="0" presId="urn:microsoft.com/office/officeart/2005/8/layout/radial6"/>
    <dgm:cxn modelId="{9763D022-DF1F-40BC-93B4-C2044870B50D}" srcId="{E76C009A-1411-49C7-A043-CFFCFA9A1BFB}" destId="{F8DA95E8-FA52-4B04-9978-9FF1E8E674AA}" srcOrd="3" destOrd="0" parTransId="{77BB8FD4-F094-4271-8E71-B245263A1132}" sibTransId="{414DCFFF-29F9-411D-81FF-36BD450FFE7D}"/>
    <dgm:cxn modelId="{12E82E55-D8B5-440E-B46C-AB364DBD6B3F}" srcId="{E76C009A-1411-49C7-A043-CFFCFA9A1BFB}" destId="{A6CCF6E1-6A51-44DD-A762-F2119D9EF0B8}" srcOrd="0" destOrd="0" parTransId="{5B9536E3-678E-47CB-9C00-5E82C691AEEF}" sibTransId="{E12FFBB6-E4C2-4836-9B00-7200F7370EA1}"/>
    <dgm:cxn modelId="{8BED8313-2344-41AC-8B79-E6E46337A219}" type="presOf" srcId="{5E8CFB93-04CB-491C-A1B0-73311862C93F}" destId="{9AA8A84D-8CA4-4DFA-BE3C-0D2B397053CE}" srcOrd="0" destOrd="0" presId="urn:microsoft.com/office/officeart/2005/8/layout/radial6"/>
    <dgm:cxn modelId="{9F3B9B2A-39A3-4823-8FD6-7BCFB42BBC99}" type="presOf" srcId="{09D8E2E6-A63A-49B8-A9EB-47F136394107}" destId="{49CF4F12-1048-496D-B44A-972133375C35}" srcOrd="0" destOrd="0" presId="urn:microsoft.com/office/officeart/2005/8/layout/radial6"/>
    <dgm:cxn modelId="{48799252-5265-44C7-A1D9-D335997D1F15}" srcId="{E76C009A-1411-49C7-A043-CFFCFA9A1BFB}" destId="{09D8E2E6-A63A-49B8-A9EB-47F136394107}" srcOrd="1" destOrd="0" parTransId="{7D6E4F4F-F14A-4CC9-A2CC-C3498C5E6225}" sibTransId="{3278208F-D2D4-4A6C-A138-32E6950A8121}"/>
    <dgm:cxn modelId="{9516A213-CD1C-4878-B859-BA081992A883}" type="presOf" srcId="{E12FFBB6-E4C2-4836-9B00-7200F7370EA1}" destId="{E9D0A987-83FF-4D27-ABEC-55064A582FFD}" srcOrd="0" destOrd="0" presId="urn:microsoft.com/office/officeart/2005/8/layout/radial6"/>
    <dgm:cxn modelId="{D04601F3-0DD3-4484-A0FE-53D7257DFC5B}" type="presOf" srcId="{A743D5C2-9E6B-45F1-BB52-FDE813465CCE}" destId="{6B7A0C31-F0D3-45BA-8901-C35FB732F3FC}" srcOrd="0" destOrd="0" presId="urn:microsoft.com/office/officeart/2005/8/layout/radial6"/>
    <dgm:cxn modelId="{D96DA818-BBB5-449B-A097-9101193CE7BC}" type="presOf" srcId="{3278208F-D2D4-4A6C-A138-32E6950A8121}" destId="{D20F759E-BE60-402F-B2D6-1E5B516A49CB}" srcOrd="0" destOrd="0" presId="urn:microsoft.com/office/officeart/2005/8/layout/radial6"/>
    <dgm:cxn modelId="{840C0800-C705-4241-B8EF-3D0D3D9306CF}" srcId="{E76C009A-1411-49C7-A043-CFFCFA9A1BFB}" destId="{7810ED28-5BC1-47E4-90B2-7E5EFEBA809E}" srcOrd="5" destOrd="0" parTransId="{71E3CD95-F825-487F-9C7C-80CEBAD138C0}" sibTransId="{A743D5C2-9E6B-45F1-BB52-FDE813465CCE}"/>
    <dgm:cxn modelId="{42B5E234-B551-401D-8719-4F0B16CAA516}" type="presOf" srcId="{414DCFFF-29F9-411D-81FF-36BD450FFE7D}" destId="{94DF7761-AA50-4D34-9570-A2915ACB90B9}" srcOrd="0" destOrd="0" presId="urn:microsoft.com/office/officeart/2005/8/layout/radial6"/>
    <dgm:cxn modelId="{826FB6C9-D9E9-4657-91D1-69DCDB23A29E}" type="presOf" srcId="{2A12D28C-1C02-44DC-B9F4-C75FB5E14CF6}" destId="{707A7247-E4F1-4A58-BBC6-2F162FAFF7F2}" srcOrd="0" destOrd="0" presId="urn:microsoft.com/office/officeart/2005/8/layout/radial6"/>
    <dgm:cxn modelId="{1DA1FB85-ECF9-4BD8-93E8-06E850C932A2}" type="presOf" srcId="{A6CCF6E1-6A51-44DD-A762-F2119D9EF0B8}" destId="{DA2BCDAB-9DEA-410B-B2AD-A83375D096C8}" srcOrd="0" destOrd="0" presId="urn:microsoft.com/office/officeart/2005/8/layout/radial6"/>
    <dgm:cxn modelId="{8884AD07-60E4-41C2-81CA-A9FE9A136FDC}" type="presOf" srcId="{6CE38243-C0C2-4D96-9D6D-89AD934E5BE0}" destId="{EEBB777F-AE16-40CB-B722-976029F9F7E7}" srcOrd="0" destOrd="0" presId="urn:microsoft.com/office/officeart/2005/8/layout/radial6"/>
    <dgm:cxn modelId="{9F80FEA1-598F-4CDB-A62D-07599C6B0DA6}" srcId="{2A12D28C-1C02-44DC-B9F4-C75FB5E14CF6}" destId="{E76C009A-1411-49C7-A043-CFFCFA9A1BFB}" srcOrd="0" destOrd="0" parTransId="{3EA95FEE-1E86-4B34-883E-112EEAEC6015}" sibTransId="{1BA1DDC9-49C4-4CEF-8972-CF29F64500CF}"/>
    <dgm:cxn modelId="{1C7792E7-47AF-439B-AF24-349C126D39BF}" type="presOf" srcId="{A2F432B1-445E-48A1-BB2C-84FC40865F37}" destId="{9538BB50-E22F-4A8D-AFAB-6374A7DB9395}" srcOrd="0" destOrd="0" presId="urn:microsoft.com/office/officeart/2005/8/layout/radial6"/>
    <dgm:cxn modelId="{1B5B2FCC-B380-4B9A-895D-807643E0E1E6}" srcId="{E76C009A-1411-49C7-A043-CFFCFA9A1BFB}" destId="{A2F432B1-445E-48A1-BB2C-84FC40865F37}" srcOrd="2" destOrd="0" parTransId="{72A99E33-4DE1-4A84-8440-F9C9A1E6B860}" sibTransId="{5E8CFB93-04CB-491C-A1B0-73311862C93F}"/>
    <dgm:cxn modelId="{DE2DCAF3-F5AE-4EF5-9D1A-B1DE8DCAB502}" type="presOf" srcId="{D85F6E1B-DAF9-4AF2-A77E-B478D4D3738D}" destId="{271EBBBB-9719-4DA9-85A7-19B4107D598B}" srcOrd="0" destOrd="0" presId="urn:microsoft.com/office/officeart/2005/8/layout/radial6"/>
    <dgm:cxn modelId="{1C50FA14-26BA-40FD-9163-0B7A3045E9A8}" type="presOf" srcId="{F8DA95E8-FA52-4B04-9978-9FF1E8E674AA}" destId="{8A2B4547-0C5B-4324-87E9-4483E4BB638C}" srcOrd="0" destOrd="0" presId="urn:microsoft.com/office/officeart/2005/8/layout/radial6"/>
    <dgm:cxn modelId="{CBB4DB3C-3520-4ECB-ABD3-618BDCBAF104}" srcId="{E76C009A-1411-49C7-A043-CFFCFA9A1BFB}" destId="{D85F6E1B-DAF9-4AF2-A77E-B478D4D3738D}" srcOrd="4" destOrd="0" parTransId="{B72C547B-B257-47FE-92D4-D0BB44A727D4}" sibTransId="{6CE38243-C0C2-4D96-9D6D-89AD934E5BE0}"/>
    <dgm:cxn modelId="{AFE9D0ED-6FD0-4FBB-9F95-4FE6EB075184}" type="presParOf" srcId="{707A7247-E4F1-4A58-BBC6-2F162FAFF7F2}" destId="{38B64BA4-E8C3-464F-A28A-52D2A0BC4679}" srcOrd="0" destOrd="0" presId="urn:microsoft.com/office/officeart/2005/8/layout/radial6"/>
    <dgm:cxn modelId="{940A1A59-D0A9-4882-ACD7-8FF9EB9C23FF}" type="presParOf" srcId="{707A7247-E4F1-4A58-BBC6-2F162FAFF7F2}" destId="{DA2BCDAB-9DEA-410B-B2AD-A83375D096C8}" srcOrd="1" destOrd="0" presId="urn:microsoft.com/office/officeart/2005/8/layout/radial6"/>
    <dgm:cxn modelId="{17D5C13C-AE28-4F55-BE09-10C1BABFC8CF}" type="presParOf" srcId="{707A7247-E4F1-4A58-BBC6-2F162FAFF7F2}" destId="{0FA9643A-7BC7-4BF9-B90C-DD76BCE7FB30}" srcOrd="2" destOrd="0" presId="urn:microsoft.com/office/officeart/2005/8/layout/radial6"/>
    <dgm:cxn modelId="{A04DB131-BE45-41FA-B792-516F9DAF563A}" type="presParOf" srcId="{707A7247-E4F1-4A58-BBC6-2F162FAFF7F2}" destId="{E9D0A987-83FF-4D27-ABEC-55064A582FFD}" srcOrd="3" destOrd="0" presId="urn:microsoft.com/office/officeart/2005/8/layout/radial6"/>
    <dgm:cxn modelId="{3D569864-F5BE-4F9D-906D-0E14B4F62226}" type="presParOf" srcId="{707A7247-E4F1-4A58-BBC6-2F162FAFF7F2}" destId="{49CF4F12-1048-496D-B44A-972133375C35}" srcOrd="4" destOrd="0" presId="urn:microsoft.com/office/officeart/2005/8/layout/radial6"/>
    <dgm:cxn modelId="{B0F92CDB-3AAC-4E3E-AD6A-C70DC130A3A7}" type="presParOf" srcId="{707A7247-E4F1-4A58-BBC6-2F162FAFF7F2}" destId="{E533E39D-E415-42C8-9DE7-B7FEAE32D96C}" srcOrd="5" destOrd="0" presId="urn:microsoft.com/office/officeart/2005/8/layout/radial6"/>
    <dgm:cxn modelId="{50F85401-B32E-4307-8813-E3F5DDC17A5E}" type="presParOf" srcId="{707A7247-E4F1-4A58-BBC6-2F162FAFF7F2}" destId="{D20F759E-BE60-402F-B2D6-1E5B516A49CB}" srcOrd="6" destOrd="0" presId="urn:microsoft.com/office/officeart/2005/8/layout/radial6"/>
    <dgm:cxn modelId="{05FD21BC-BE2F-41C0-A2E2-AF6B84190036}" type="presParOf" srcId="{707A7247-E4F1-4A58-BBC6-2F162FAFF7F2}" destId="{9538BB50-E22F-4A8D-AFAB-6374A7DB9395}" srcOrd="7" destOrd="0" presId="urn:microsoft.com/office/officeart/2005/8/layout/radial6"/>
    <dgm:cxn modelId="{30BA73FA-6E5A-477C-921E-2FBB404D56DF}" type="presParOf" srcId="{707A7247-E4F1-4A58-BBC6-2F162FAFF7F2}" destId="{76FFF7F9-E7EA-4BB1-B371-7FC61F629DD2}" srcOrd="8" destOrd="0" presId="urn:microsoft.com/office/officeart/2005/8/layout/radial6"/>
    <dgm:cxn modelId="{0E01A622-41DD-4502-A80F-B01E0D1C5ADA}" type="presParOf" srcId="{707A7247-E4F1-4A58-BBC6-2F162FAFF7F2}" destId="{9AA8A84D-8CA4-4DFA-BE3C-0D2B397053CE}" srcOrd="9" destOrd="0" presId="urn:microsoft.com/office/officeart/2005/8/layout/radial6"/>
    <dgm:cxn modelId="{87383DFE-9044-4235-BB67-29857BD2F3C5}" type="presParOf" srcId="{707A7247-E4F1-4A58-BBC6-2F162FAFF7F2}" destId="{8A2B4547-0C5B-4324-87E9-4483E4BB638C}" srcOrd="10" destOrd="0" presId="urn:microsoft.com/office/officeart/2005/8/layout/radial6"/>
    <dgm:cxn modelId="{38DEAAFC-B137-4D84-92B2-A5DC30B069F3}" type="presParOf" srcId="{707A7247-E4F1-4A58-BBC6-2F162FAFF7F2}" destId="{EEAB27F9-A87E-475D-B363-F87277EE8D37}" srcOrd="11" destOrd="0" presId="urn:microsoft.com/office/officeart/2005/8/layout/radial6"/>
    <dgm:cxn modelId="{03F30377-28F3-449A-B31B-5A46B02042CE}" type="presParOf" srcId="{707A7247-E4F1-4A58-BBC6-2F162FAFF7F2}" destId="{94DF7761-AA50-4D34-9570-A2915ACB90B9}" srcOrd="12" destOrd="0" presId="urn:microsoft.com/office/officeart/2005/8/layout/radial6"/>
    <dgm:cxn modelId="{EF8273F5-6DD1-4E08-83D3-7CCD5FB57F31}" type="presParOf" srcId="{707A7247-E4F1-4A58-BBC6-2F162FAFF7F2}" destId="{271EBBBB-9719-4DA9-85A7-19B4107D598B}" srcOrd="13" destOrd="0" presId="urn:microsoft.com/office/officeart/2005/8/layout/radial6"/>
    <dgm:cxn modelId="{47F9420A-803E-4A32-8E6E-D0669052B488}" type="presParOf" srcId="{707A7247-E4F1-4A58-BBC6-2F162FAFF7F2}" destId="{3E986C6F-504E-477F-A505-C7112FF86AB0}" srcOrd="14" destOrd="0" presId="urn:microsoft.com/office/officeart/2005/8/layout/radial6"/>
    <dgm:cxn modelId="{FD9AFC25-0708-4EEE-8D69-57592CB3417B}" type="presParOf" srcId="{707A7247-E4F1-4A58-BBC6-2F162FAFF7F2}" destId="{EEBB777F-AE16-40CB-B722-976029F9F7E7}" srcOrd="15" destOrd="0" presId="urn:microsoft.com/office/officeart/2005/8/layout/radial6"/>
    <dgm:cxn modelId="{0D4FF2FD-D5A5-48EE-8D09-576FDEFD47C9}" type="presParOf" srcId="{707A7247-E4F1-4A58-BBC6-2F162FAFF7F2}" destId="{2FCE9382-491B-43B5-82C7-24626D3A52C4}" srcOrd="16" destOrd="0" presId="urn:microsoft.com/office/officeart/2005/8/layout/radial6"/>
    <dgm:cxn modelId="{629B5835-05D3-41E4-BEFA-A863E9237A9F}" type="presParOf" srcId="{707A7247-E4F1-4A58-BBC6-2F162FAFF7F2}" destId="{369F76F9-6554-42D8-BD08-5D97C6439917}" srcOrd="17" destOrd="0" presId="urn:microsoft.com/office/officeart/2005/8/layout/radial6"/>
    <dgm:cxn modelId="{59318DFE-5386-49D1-972E-2FBAEB6F7847}" type="presParOf" srcId="{707A7247-E4F1-4A58-BBC6-2F162FAFF7F2}" destId="{6B7A0C31-F0D3-45BA-8901-C35FB732F3FC}"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770897FE-6346-45B6-901C-35895E89AF92}" type="datetimeFigureOut">
              <a:rPr lang="de-DE" smtClean="0"/>
              <a:t>03.08.2015</a:t>
            </a:fld>
            <a:endParaRPr lang="de-DE"/>
          </a:p>
        </p:txBody>
      </p:sp>
      <p:sp>
        <p:nvSpPr>
          <p:cNvPr id="4" name="Fußzeilenplatzhalter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A6457987-F8C0-4D70-A70F-44CFE04FD576}" type="slidenum">
              <a:rPr lang="de-DE" smtClean="0"/>
              <a:t>‹Nr.›</a:t>
            </a:fld>
            <a:endParaRPr lang="de-DE"/>
          </a:p>
        </p:txBody>
      </p:sp>
    </p:spTree>
    <p:extLst>
      <p:ext uri="{BB962C8B-B14F-4D97-AF65-F5344CB8AC3E}">
        <p14:creationId xmlns:p14="http://schemas.microsoft.com/office/powerpoint/2010/main" val="27284107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3924459-7735-4F08-A251-677BF101B0B9}" type="datetimeFigureOut">
              <a:rPr lang="de-DE" smtClean="0"/>
              <a:t>03.08.2015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1819607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3924459-7735-4F08-A251-677BF101B0B9}" type="datetimeFigureOut">
              <a:rPr lang="de-DE" smtClean="0"/>
              <a:t>03.08.2015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11154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3924459-7735-4F08-A251-677BF101B0B9}" type="datetimeFigureOut">
              <a:rPr lang="de-DE" smtClean="0"/>
              <a:t>03.08.2015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262581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3924459-7735-4F08-A251-677BF101B0B9}" type="datetimeFigureOut">
              <a:rPr lang="de-DE" smtClean="0"/>
              <a:t>03.08.2015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3888669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B3924459-7735-4F08-A251-677BF101B0B9}" type="datetimeFigureOut">
              <a:rPr lang="de-DE" smtClean="0"/>
              <a:t>03.08.2015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1800473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3924459-7735-4F08-A251-677BF101B0B9}" type="datetimeFigureOut">
              <a:rPr lang="de-DE" smtClean="0"/>
              <a:t>03.08.2015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147741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3924459-7735-4F08-A251-677BF101B0B9}" type="datetimeFigureOut">
              <a:rPr lang="de-DE" smtClean="0"/>
              <a:t>03.08.2015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401101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3924459-7735-4F08-A251-677BF101B0B9}" type="datetimeFigureOut">
              <a:rPr lang="de-DE" smtClean="0"/>
              <a:t>03.08.2015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38458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3924459-7735-4F08-A251-677BF101B0B9}" type="datetimeFigureOut">
              <a:rPr lang="de-DE" smtClean="0"/>
              <a:t>03.08.2015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78305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3924459-7735-4F08-A251-677BF101B0B9}" type="datetimeFigureOut">
              <a:rPr lang="de-DE" smtClean="0"/>
              <a:t>03.08.2015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105390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3924459-7735-4F08-A251-677BF101B0B9}" type="datetimeFigureOut">
              <a:rPr lang="de-DE" smtClean="0"/>
              <a:t>03.08.2015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6B74A8-2668-4C3B-B079-66C411B2A7BB}" type="slidenum">
              <a:rPr lang="de-DE" smtClean="0"/>
              <a:t>‹Nr.›</a:t>
            </a:fld>
            <a:endParaRPr lang="de-DE"/>
          </a:p>
        </p:txBody>
      </p:sp>
    </p:spTree>
    <p:extLst>
      <p:ext uri="{BB962C8B-B14F-4D97-AF65-F5344CB8AC3E}">
        <p14:creationId xmlns:p14="http://schemas.microsoft.com/office/powerpoint/2010/main" val="389812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24459-7735-4F08-A251-677BF101B0B9}" type="datetimeFigureOut">
              <a:rPr lang="de-DE" smtClean="0"/>
              <a:t>03.08.2015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6B74A8-2668-4C3B-B079-66C411B2A7BB}" type="slidenum">
              <a:rPr lang="de-DE" smtClean="0"/>
              <a:t>‹Nr.›</a:t>
            </a:fld>
            <a:endParaRPr lang="de-DE"/>
          </a:p>
        </p:txBody>
      </p:sp>
    </p:spTree>
    <p:extLst>
      <p:ext uri="{BB962C8B-B14F-4D97-AF65-F5344CB8AC3E}">
        <p14:creationId xmlns:p14="http://schemas.microsoft.com/office/powerpoint/2010/main" val="30555903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5" Type="http://schemas.openxmlformats.org/officeDocument/2006/relationships/image" Target="../media/image4.tif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7169" y="332656"/>
            <a:ext cx="7772400" cy="1362075"/>
          </a:xfrm>
        </p:spPr>
        <p:txBody>
          <a:bodyPr>
            <a:normAutofit fontScale="90000"/>
          </a:bodyPr>
          <a:lstStyle/>
          <a:p>
            <a:r>
              <a:rPr lang="de-DE" sz="3400" dirty="0" err="1" smtClean="0">
                <a:solidFill>
                  <a:schemeClr val="tx1"/>
                </a:solidFill>
              </a:rPr>
              <a:t>PReSch</a:t>
            </a:r>
            <a:r>
              <a:rPr lang="de-DE" sz="2600" dirty="0" smtClean="0">
                <a:solidFill>
                  <a:schemeClr val="tx1"/>
                </a:solidFill>
              </a:rPr>
              <a:t/>
            </a:r>
            <a:br>
              <a:rPr lang="de-DE" sz="2600" dirty="0" smtClean="0">
                <a:solidFill>
                  <a:schemeClr val="tx1"/>
                </a:solidFill>
              </a:rPr>
            </a:br>
            <a:r>
              <a:rPr lang="de-DE" sz="2600" dirty="0">
                <a:solidFill>
                  <a:schemeClr val="tx1"/>
                </a:solidFill>
              </a:rPr>
              <a:t>Prävention von Rechenschwierigkeiten</a:t>
            </a:r>
            <a:br>
              <a:rPr lang="de-DE" sz="2600" dirty="0">
                <a:solidFill>
                  <a:schemeClr val="tx1"/>
                </a:solidFill>
              </a:rPr>
            </a:br>
            <a:r>
              <a:rPr lang="de-DE" sz="2600" dirty="0" smtClean="0">
                <a:solidFill>
                  <a:schemeClr val="tx1"/>
                </a:solidFill>
              </a:rPr>
              <a:t>in </a:t>
            </a:r>
            <a:r>
              <a:rPr lang="de-DE" sz="2600" dirty="0">
                <a:solidFill>
                  <a:schemeClr val="tx1"/>
                </a:solidFill>
              </a:rPr>
              <a:t>Grund- und Förderschulen in der Stadt </a:t>
            </a:r>
            <a:r>
              <a:rPr lang="de-DE" sz="2600" dirty="0" smtClean="0">
                <a:solidFill>
                  <a:schemeClr val="tx1"/>
                </a:solidFill>
              </a:rPr>
              <a:t>Bielefeld </a:t>
            </a:r>
            <a:br>
              <a:rPr lang="de-DE" sz="2600" dirty="0" smtClean="0">
                <a:solidFill>
                  <a:schemeClr val="tx1"/>
                </a:solidFill>
              </a:rPr>
            </a:br>
            <a:r>
              <a:rPr lang="de-DE" sz="2600" dirty="0" smtClean="0">
                <a:solidFill>
                  <a:schemeClr val="tx1"/>
                </a:solidFill>
              </a:rPr>
              <a:t>und </a:t>
            </a:r>
            <a:r>
              <a:rPr lang="de-DE" sz="2600" dirty="0">
                <a:solidFill>
                  <a:schemeClr val="tx1"/>
                </a:solidFill>
              </a:rPr>
              <a:t>im Kreis </a:t>
            </a:r>
            <a:r>
              <a:rPr lang="de-DE" sz="2600" dirty="0" smtClean="0">
                <a:solidFill>
                  <a:schemeClr val="tx1"/>
                </a:solidFill>
              </a:rPr>
              <a:t>Gütersloh</a:t>
            </a:r>
            <a:endParaRPr lang="de-DE" sz="2600" dirty="0">
              <a:solidFill>
                <a:schemeClr val="tx1"/>
              </a:solidFill>
            </a:endParaRPr>
          </a:p>
        </p:txBody>
      </p:sp>
      <p:sp>
        <p:nvSpPr>
          <p:cNvPr id="11" name="Untertitel 10"/>
          <p:cNvSpPr>
            <a:spLocks noGrp="1"/>
          </p:cNvSpPr>
          <p:nvPr>
            <p:ph type="body" idx="1"/>
          </p:nvPr>
        </p:nvSpPr>
        <p:spPr/>
        <p:txBody>
          <a:bodyPr>
            <a:normAutofit/>
          </a:bodyPr>
          <a:lstStyle/>
          <a:p>
            <a:pPr algn="l"/>
            <a:endParaRPr lang="de-DE" dirty="0">
              <a:cs typeface="Aharoni" panose="02010803020104030203" pitchFamily="2" charset="-79"/>
            </a:endParaRPr>
          </a:p>
          <a:p>
            <a:pPr algn="l"/>
            <a:endParaRPr lang="de-DE" dirty="0">
              <a:cs typeface="Aharoni" panose="02010803020104030203" pitchFamily="2" charset="-79"/>
            </a:endParaRPr>
          </a:p>
          <a:p>
            <a:pPr algn="l"/>
            <a:endParaRPr lang="de-DE" dirty="0" smtClean="0">
              <a:cs typeface="Aharoni" panose="02010803020104030203" pitchFamily="2" charset="-79"/>
            </a:endParaRPr>
          </a:p>
          <a:p>
            <a:pPr algn="l"/>
            <a:endParaRPr lang="de-DE" dirty="0">
              <a:cs typeface="Aharoni" panose="02010803020104030203" pitchFamily="2" charset="-79"/>
            </a:endParaRPr>
          </a:p>
          <a:p>
            <a:pPr algn="l"/>
            <a:endParaRPr lang="de-DE" dirty="0"/>
          </a:p>
        </p:txBody>
      </p:sp>
      <p:sp>
        <p:nvSpPr>
          <p:cNvPr id="12" name="Rechteck 11"/>
          <p:cNvSpPr/>
          <p:nvPr/>
        </p:nvSpPr>
        <p:spPr>
          <a:xfrm>
            <a:off x="755576" y="2492896"/>
            <a:ext cx="4572000" cy="2308324"/>
          </a:xfrm>
          <a:prstGeom prst="rect">
            <a:avLst/>
          </a:prstGeom>
        </p:spPr>
        <p:txBody>
          <a:bodyPr>
            <a:spAutoFit/>
          </a:bodyPr>
          <a:lstStyle/>
          <a:p>
            <a:r>
              <a:rPr lang="de-DE" dirty="0"/>
              <a:t>Kooperationspartner des </a:t>
            </a:r>
            <a:r>
              <a:rPr lang="de-DE" dirty="0" smtClean="0"/>
              <a:t>Projektes:</a:t>
            </a:r>
            <a:endParaRPr lang="de-DE" dirty="0"/>
          </a:p>
          <a:p>
            <a:pPr marL="285750" indent="-285750">
              <a:buFont typeface="Arial" panose="020B0604020202020204" pitchFamily="34" charset="0"/>
              <a:buChar char="•"/>
            </a:pPr>
            <a:r>
              <a:rPr lang="de-DE" dirty="0">
                <a:cs typeface="Aharoni" panose="02010803020104030203" pitchFamily="2" charset="-79"/>
              </a:rPr>
              <a:t>Regionale Schulberatung und </a:t>
            </a:r>
            <a:r>
              <a:rPr lang="de-DE" dirty="0" smtClean="0">
                <a:cs typeface="Aharoni" panose="02010803020104030203" pitchFamily="2" charset="-79"/>
              </a:rPr>
              <a:t/>
            </a:r>
            <a:br>
              <a:rPr lang="de-DE" dirty="0" smtClean="0">
                <a:cs typeface="Aharoni" panose="02010803020104030203" pitchFamily="2" charset="-79"/>
              </a:rPr>
            </a:br>
            <a:r>
              <a:rPr lang="de-DE" dirty="0" smtClean="0">
                <a:cs typeface="Aharoni" panose="02010803020104030203" pitchFamily="2" charset="-79"/>
              </a:rPr>
              <a:t>Schulamt </a:t>
            </a:r>
            <a:r>
              <a:rPr lang="de-DE" dirty="0">
                <a:cs typeface="Aharoni" panose="02010803020104030203" pitchFamily="2" charset="-79"/>
              </a:rPr>
              <a:t>der Stadt Bielefeld</a:t>
            </a:r>
          </a:p>
          <a:p>
            <a:pPr marL="285750" indent="-285750">
              <a:buFont typeface="Arial" panose="020B0604020202020204" pitchFamily="34" charset="0"/>
              <a:buChar char="•"/>
            </a:pPr>
            <a:r>
              <a:rPr lang="de-DE" dirty="0">
                <a:cs typeface="Aharoni" panose="02010803020104030203" pitchFamily="2" charset="-79"/>
              </a:rPr>
              <a:t>Bildungs- und Schulberatung </a:t>
            </a:r>
            <a:r>
              <a:rPr lang="de-DE" dirty="0" smtClean="0">
                <a:cs typeface="Aharoni" panose="02010803020104030203" pitchFamily="2" charset="-79"/>
              </a:rPr>
              <a:t>und Schulamt </a:t>
            </a:r>
            <a:r>
              <a:rPr lang="de-DE" dirty="0">
                <a:cs typeface="Aharoni" panose="02010803020104030203" pitchFamily="2" charset="-79"/>
              </a:rPr>
              <a:t>für den Kreis Gütersloh</a:t>
            </a:r>
          </a:p>
          <a:p>
            <a:pPr marL="285750" indent="-285750">
              <a:buFont typeface="Arial" panose="020B0604020202020204" pitchFamily="34" charset="0"/>
              <a:buChar char="•"/>
            </a:pPr>
            <a:r>
              <a:rPr lang="de-DE" dirty="0">
                <a:cs typeface="Aharoni" panose="02010803020104030203" pitchFamily="2" charset="-79"/>
              </a:rPr>
              <a:t>Universität Bielefeld, Institut </a:t>
            </a:r>
            <a:r>
              <a:rPr lang="de-DE" dirty="0" smtClean="0">
                <a:cs typeface="Aharoni" panose="02010803020104030203" pitchFamily="2" charset="-79"/>
              </a:rPr>
              <a:t>für Didaktik </a:t>
            </a:r>
            <a:r>
              <a:rPr lang="de-DE" dirty="0">
                <a:cs typeface="Aharoni" panose="02010803020104030203" pitchFamily="2" charset="-79"/>
              </a:rPr>
              <a:t>der Mathematik</a:t>
            </a:r>
          </a:p>
          <a:p>
            <a:pPr marL="285750" indent="-285750">
              <a:buFont typeface="Arial" panose="020B0604020202020204" pitchFamily="34" charset="0"/>
              <a:buChar char="•"/>
            </a:pPr>
            <a:r>
              <a:rPr lang="de-DE" dirty="0" smtClean="0">
                <a:cs typeface="Aharoni" panose="02010803020104030203" pitchFamily="2" charset="-79"/>
              </a:rPr>
              <a:t>Reinhard Mohn Stiftung</a:t>
            </a:r>
            <a:endParaRPr lang="de-DE" dirty="0">
              <a:cs typeface="Aharoni" panose="02010803020104030203" pitchFamily="2" charset="-79"/>
            </a:endParaRPr>
          </a:p>
        </p:txBody>
      </p:sp>
      <p:pic>
        <p:nvPicPr>
          <p:cNvPr id="29" name="Grafik 28" descr="C:\Users\jstreit-lehmann\Desktop\Psych Bi.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9444" y="5762150"/>
            <a:ext cx="1247775" cy="623570"/>
          </a:xfrm>
          <a:prstGeom prst="rect">
            <a:avLst/>
          </a:prstGeom>
          <a:noFill/>
          <a:ln>
            <a:noFill/>
          </a:ln>
        </p:spPr>
      </p:pic>
      <p:pic>
        <p:nvPicPr>
          <p:cNvPr id="30" name="Grafik 29" descr="Logo_aktuell"/>
          <p:cNvPicPr/>
          <p:nvPr/>
        </p:nvPicPr>
        <p:blipFill>
          <a:blip r:embed="rId3">
            <a:extLst>
              <a:ext uri="{28A0092B-C50C-407E-A947-70E740481C1C}">
                <a14:useLocalDpi xmlns:a14="http://schemas.microsoft.com/office/drawing/2010/main" val="0"/>
              </a:ext>
            </a:extLst>
          </a:blip>
          <a:srcRect/>
          <a:stretch>
            <a:fillRect/>
          </a:stretch>
        </p:blipFill>
        <p:spPr bwMode="auto">
          <a:xfrm>
            <a:off x="2579415" y="5762150"/>
            <a:ext cx="1483995" cy="584200"/>
          </a:xfrm>
          <a:prstGeom prst="rect">
            <a:avLst/>
          </a:prstGeom>
          <a:noFill/>
          <a:ln>
            <a:noFill/>
          </a:ln>
        </p:spPr>
      </p:pic>
      <p:pic>
        <p:nvPicPr>
          <p:cNvPr id="31" name="Grafik 30" descr="Beschreibung: UniBi_Logo_De_48mm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5762150"/>
            <a:ext cx="1457325" cy="567690"/>
          </a:xfrm>
          <a:prstGeom prst="rect">
            <a:avLst/>
          </a:prstGeom>
          <a:noFill/>
          <a:ln>
            <a:noFill/>
          </a:ln>
        </p:spPr>
      </p:pic>
      <p:pic>
        <p:nvPicPr>
          <p:cNvPr id="32" name="Grafik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24128" y="5762150"/>
            <a:ext cx="1800200" cy="518612"/>
          </a:xfrm>
          <a:prstGeom prst="rect">
            <a:avLst/>
          </a:prstGeom>
        </p:spPr>
      </p:pic>
    </p:spTree>
    <p:extLst>
      <p:ext uri="{BB962C8B-B14F-4D97-AF65-F5344CB8AC3E}">
        <p14:creationId xmlns:p14="http://schemas.microsoft.com/office/powerpoint/2010/main" val="502491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Themen der Fortbildungsveranstaltungen</a:t>
            </a:r>
            <a:endParaRPr lang="de-DE" dirty="0"/>
          </a:p>
        </p:txBody>
      </p:sp>
      <p:sp>
        <p:nvSpPr>
          <p:cNvPr id="3" name="Inhaltsplatzhalter 2"/>
          <p:cNvSpPr>
            <a:spLocks noGrp="1"/>
          </p:cNvSpPr>
          <p:nvPr>
            <p:ph idx="1"/>
          </p:nvPr>
        </p:nvSpPr>
        <p:spPr/>
        <p:txBody>
          <a:bodyPr>
            <a:normAutofit/>
          </a:bodyPr>
          <a:lstStyle/>
          <a:p>
            <a:pPr marL="514350" indent="-514350">
              <a:buFont typeface="+mj-lt"/>
              <a:buAutoNum type="arabicPeriod"/>
            </a:pPr>
            <a:r>
              <a:rPr lang="de-DE" sz="2300" dirty="0"/>
              <a:t>Einführung in die mathematische Diagnostik mit dem </a:t>
            </a:r>
            <a:r>
              <a:rPr lang="de-DE" sz="2300" dirty="0" err="1"/>
              <a:t>ElementarMathematischen</a:t>
            </a:r>
            <a:r>
              <a:rPr lang="de-DE" sz="2300" dirty="0"/>
              <a:t> </a:t>
            </a:r>
            <a:r>
              <a:rPr lang="de-DE" sz="2300" dirty="0" err="1"/>
              <a:t>BasisInterview</a:t>
            </a:r>
            <a:r>
              <a:rPr lang="de-DE" sz="2300" dirty="0"/>
              <a:t> (EMBI)</a:t>
            </a:r>
          </a:p>
          <a:p>
            <a:pPr marL="514350" indent="-514350">
              <a:buFont typeface="+mj-lt"/>
              <a:buAutoNum type="arabicPeriod"/>
            </a:pPr>
            <a:r>
              <a:rPr lang="de-DE" sz="2300" dirty="0" smtClean="0">
                <a:sym typeface="Wingdings" panose="05000000000000000000" pitchFamily="2" charset="2"/>
              </a:rPr>
              <a:t>Teil 1: </a:t>
            </a:r>
            <a:r>
              <a:rPr lang="de-DE" sz="2300" dirty="0" smtClean="0"/>
              <a:t>Bedeutung </a:t>
            </a:r>
            <a:r>
              <a:rPr lang="de-DE" sz="2300" dirty="0"/>
              <a:t>von Vorläuferfähigkeiten für das schulische </a:t>
            </a:r>
            <a:r>
              <a:rPr lang="de-DE" sz="2300" dirty="0" smtClean="0"/>
              <a:t>Mathematiklernen</a:t>
            </a:r>
            <a:br>
              <a:rPr lang="de-DE" sz="2300" dirty="0" smtClean="0"/>
            </a:br>
            <a:r>
              <a:rPr lang="de-DE" sz="2300" dirty="0" smtClean="0">
                <a:sym typeface="Wingdings" panose="05000000000000000000" pitchFamily="2" charset="2"/>
              </a:rPr>
              <a:t>Teil 2: </a:t>
            </a:r>
            <a:r>
              <a:rPr lang="de-DE" sz="2300" dirty="0" smtClean="0"/>
              <a:t>Zentrale Aspekte der Elternarbeit und Übungsformate für das häusliche Üben</a:t>
            </a:r>
            <a:endParaRPr lang="de-DE" sz="2300" dirty="0"/>
          </a:p>
          <a:p>
            <a:pPr marL="514350" indent="-514350">
              <a:buFont typeface="+mj-lt"/>
              <a:buAutoNum type="arabicPeriod"/>
            </a:pPr>
            <a:r>
              <a:rPr lang="de-DE" sz="2300" dirty="0"/>
              <a:t>Von diagnostischen Befunden zu individuellen Förderplänen</a:t>
            </a:r>
          </a:p>
          <a:p>
            <a:pPr marL="514350" indent="-514350">
              <a:buFont typeface="+mj-lt"/>
              <a:buAutoNum type="arabicPeriod"/>
            </a:pPr>
            <a:r>
              <a:rPr lang="de-DE" sz="2300" dirty="0"/>
              <a:t>Vom Zählen zum Rechnen im Übergang vom 1. zum 2. Schuljahr und darüber hinaus - Prävention von und Intervention bei </a:t>
            </a:r>
            <a:r>
              <a:rPr lang="de-DE" sz="2300" dirty="0" smtClean="0"/>
              <a:t>Rechenschwierigkeiten</a:t>
            </a:r>
            <a:endParaRPr lang="de-DE" sz="2300" dirty="0"/>
          </a:p>
        </p:txBody>
      </p:sp>
    </p:spTree>
    <p:extLst>
      <p:ext uri="{BB962C8B-B14F-4D97-AF65-F5344CB8AC3E}">
        <p14:creationId xmlns:p14="http://schemas.microsoft.com/office/powerpoint/2010/main" val="1055308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0" y="274638"/>
            <a:ext cx="8229600" cy="1143000"/>
          </a:xfrm>
        </p:spPr>
        <p:txBody>
          <a:bodyPr/>
          <a:lstStyle/>
          <a:p>
            <a:r>
              <a:rPr lang="de-DE" dirty="0" smtClean="0">
                <a:solidFill>
                  <a:schemeClr val="tx1"/>
                </a:solidFill>
              </a:rPr>
              <a:t>Gesamtplanung der Unterstützung</a:t>
            </a:r>
            <a:endParaRPr lang="de-DE" dirty="0">
              <a:solidFill>
                <a:schemeClr val="tx1"/>
              </a:solidFill>
            </a:endParaRPr>
          </a:p>
        </p:txBody>
      </p:sp>
      <p:graphicFrame>
        <p:nvGraphicFramePr>
          <p:cNvPr id="4" name="Inhaltsplatzhalter 16"/>
          <p:cNvGraphicFramePr>
            <a:graphicFrameLocks/>
          </p:cNvGraphicFramePr>
          <p:nvPr>
            <p:extLst>
              <p:ext uri="{D42A27DB-BD31-4B8C-83A1-F6EECF244321}">
                <p14:modId xmlns:p14="http://schemas.microsoft.com/office/powerpoint/2010/main" val="1484132223"/>
              </p:ext>
            </p:extLst>
          </p:nvPr>
        </p:nvGraphicFramePr>
        <p:xfrm>
          <a:off x="301625" y="1527175"/>
          <a:ext cx="8504240" cy="4851400"/>
        </p:xfrm>
        <a:graphic>
          <a:graphicData uri="http://schemas.openxmlformats.org/drawingml/2006/table">
            <a:tbl>
              <a:tblPr firstRow="1" bandRow="1">
                <a:tableStyleId>{5C22544A-7EE6-4342-B048-85BDC9FD1C3A}</a:tableStyleId>
              </a:tblPr>
              <a:tblGrid>
                <a:gridCol w="2126060"/>
                <a:gridCol w="2126060"/>
                <a:gridCol w="2126060"/>
                <a:gridCol w="2126060"/>
              </a:tblGrid>
              <a:tr h="370840">
                <a:tc>
                  <a:txBody>
                    <a:bodyPr/>
                    <a:lstStyle/>
                    <a:p>
                      <a:pPr marL="0" indent="0" algn="ctr">
                        <a:buNone/>
                      </a:pPr>
                      <a:r>
                        <a:rPr lang="de-DE" dirty="0" smtClean="0">
                          <a:solidFill>
                            <a:schemeClr val="tx1"/>
                          </a:solidFill>
                        </a:rPr>
                        <a:t>2014/15</a:t>
                      </a:r>
                      <a:endParaRPr lang="de-DE" dirty="0">
                        <a:solidFill>
                          <a:schemeClr val="tx1"/>
                        </a:solidFill>
                      </a:endParaRPr>
                    </a:p>
                  </a:txBody>
                  <a:tcPr>
                    <a:noFill/>
                  </a:tcPr>
                </a:tc>
                <a:tc>
                  <a:txBody>
                    <a:bodyPr/>
                    <a:lstStyle/>
                    <a:p>
                      <a:pPr algn="ctr"/>
                      <a:r>
                        <a:rPr lang="de-DE" dirty="0" smtClean="0">
                          <a:solidFill>
                            <a:schemeClr val="tx1"/>
                          </a:solidFill>
                        </a:rPr>
                        <a:t>2015/16</a:t>
                      </a:r>
                      <a:endParaRPr lang="de-DE" dirty="0">
                        <a:solidFill>
                          <a:schemeClr val="tx1"/>
                        </a:solidFill>
                      </a:endParaRPr>
                    </a:p>
                  </a:txBody>
                  <a:tcPr>
                    <a:noFill/>
                  </a:tcPr>
                </a:tc>
                <a:tc>
                  <a:txBody>
                    <a:bodyPr/>
                    <a:lstStyle/>
                    <a:p>
                      <a:pPr algn="ctr"/>
                      <a:r>
                        <a:rPr lang="de-DE" dirty="0" smtClean="0">
                          <a:solidFill>
                            <a:schemeClr val="tx1"/>
                          </a:solidFill>
                        </a:rPr>
                        <a:t>2016/17</a:t>
                      </a:r>
                      <a:endParaRPr lang="de-DE" dirty="0">
                        <a:solidFill>
                          <a:schemeClr val="tx1"/>
                        </a:solidFill>
                      </a:endParaRPr>
                    </a:p>
                  </a:txBody>
                  <a:tcPr>
                    <a:noFill/>
                  </a:tcPr>
                </a:tc>
                <a:tc>
                  <a:txBody>
                    <a:bodyPr/>
                    <a:lstStyle/>
                    <a:p>
                      <a:pPr algn="ctr"/>
                      <a:r>
                        <a:rPr lang="de-DE" dirty="0" smtClean="0">
                          <a:solidFill>
                            <a:schemeClr val="tx1"/>
                          </a:solidFill>
                        </a:rPr>
                        <a:t>2017/18</a:t>
                      </a:r>
                      <a:endParaRPr lang="de-DE" dirty="0">
                        <a:solidFill>
                          <a:schemeClr val="tx1"/>
                        </a:solidFill>
                      </a:endParaRPr>
                    </a:p>
                  </a:txBody>
                  <a:tcPr>
                    <a:noFill/>
                  </a:tcPr>
                </a:tc>
              </a:tr>
              <a:tr h="370840">
                <a:tc>
                  <a:txBody>
                    <a:bodyPr/>
                    <a:lstStyle/>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smtClean="0"/>
                    </a:p>
                    <a:p>
                      <a:pPr algn="ctr"/>
                      <a:endParaRPr lang="de-DE" dirty="0"/>
                    </a:p>
                  </a:txBody>
                  <a:tcPr>
                    <a:noFill/>
                  </a:tcPr>
                </a:tc>
                <a:tc>
                  <a:txBody>
                    <a:bodyPr/>
                    <a:lstStyle/>
                    <a:p>
                      <a:pPr algn="ctr"/>
                      <a:endParaRPr lang="de-DE" dirty="0"/>
                    </a:p>
                  </a:txBody>
                  <a:tcPr>
                    <a:noFill/>
                  </a:tcPr>
                </a:tc>
                <a:tc>
                  <a:txBody>
                    <a:bodyPr/>
                    <a:lstStyle/>
                    <a:p>
                      <a:pPr algn="ctr"/>
                      <a:endParaRPr lang="de-DE" dirty="0"/>
                    </a:p>
                  </a:txBody>
                  <a:tcPr>
                    <a:noFill/>
                  </a:tcPr>
                </a:tc>
                <a:tc>
                  <a:txBody>
                    <a:bodyPr/>
                    <a:lstStyle/>
                    <a:p>
                      <a:pPr algn="ctr"/>
                      <a:endParaRPr lang="de-DE" dirty="0"/>
                    </a:p>
                  </a:txBody>
                  <a:tcPr>
                    <a:noFill/>
                  </a:tcPr>
                </a:tc>
              </a:tr>
            </a:tbl>
          </a:graphicData>
        </a:graphic>
      </p:graphicFrame>
      <p:sp>
        <p:nvSpPr>
          <p:cNvPr id="5" name="Pfeil nach rechts 4"/>
          <p:cNvSpPr/>
          <p:nvPr/>
        </p:nvSpPr>
        <p:spPr>
          <a:xfrm>
            <a:off x="323528" y="1916832"/>
            <a:ext cx="8424936" cy="1008112"/>
          </a:xfrm>
          <a:prstGeom prst="rightArrow">
            <a:avLst>
              <a:gd name="adj1" fmla="val 50000"/>
              <a:gd name="adj2" fmla="val 300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Jährliche Lehrerfortbildung mit 15– 45 Teilnehmern pro Region (BI und GT)</a:t>
            </a:r>
          </a:p>
          <a:p>
            <a:pPr algn="ctr"/>
            <a:r>
              <a:rPr lang="de-DE" sz="1400" dirty="0" smtClean="0">
                <a:solidFill>
                  <a:schemeClr val="tx1"/>
                </a:solidFill>
              </a:rPr>
              <a:t>Kompetenzteam Bielefeld: Bereitstellen der Moderatoren zur Begleitung der Kleingruppen</a:t>
            </a:r>
            <a:endParaRPr lang="de-DE" sz="1400" dirty="0">
              <a:solidFill>
                <a:schemeClr val="tx1"/>
              </a:solidFill>
            </a:endParaRPr>
          </a:p>
        </p:txBody>
      </p:sp>
      <p:sp>
        <p:nvSpPr>
          <p:cNvPr id="6" name="Pfeil nach rechts 5"/>
          <p:cNvSpPr/>
          <p:nvPr/>
        </p:nvSpPr>
        <p:spPr>
          <a:xfrm>
            <a:off x="2483768" y="3068960"/>
            <a:ext cx="6264696" cy="936104"/>
          </a:xfrm>
          <a:prstGeom prst="rightArrow">
            <a:avLst>
              <a:gd name="adj1" fmla="val 50000"/>
              <a:gd name="adj2" fmla="val 3187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Halbjährliche Regionalgruppentreffen der ehemaligen </a:t>
            </a:r>
            <a:r>
              <a:rPr lang="de-DE" sz="1400" dirty="0" err="1" smtClean="0">
                <a:solidFill>
                  <a:schemeClr val="tx1"/>
                </a:solidFill>
              </a:rPr>
              <a:t>PReSch</a:t>
            </a:r>
            <a:r>
              <a:rPr lang="de-DE" sz="1400" dirty="0" smtClean="0">
                <a:solidFill>
                  <a:schemeClr val="tx1"/>
                </a:solidFill>
              </a:rPr>
              <a:t>-Teilnehmerinnen und Teilnehmer</a:t>
            </a:r>
            <a:endParaRPr lang="de-DE" sz="1400" dirty="0">
              <a:solidFill>
                <a:schemeClr val="tx1"/>
              </a:solidFill>
            </a:endParaRPr>
          </a:p>
        </p:txBody>
      </p:sp>
      <p:sp>
        <p:nvSpPr>
          <p:cNvPr id="7" name="Pfeil nach rechts 6"/>
          <p:cNvSpPr/>
          <p:nvPr/>
        </p:nvSpPr>
        <p:spPr>
          <a:xfrm>
            <a:off x="2466736" y="4941168"/>
            <a:ext cx="6281728" cy="1224136"/>
          </a:xfrm>
          <a:prstGeom prst="rightArrow">
            <a:avLst>
              <a:gd name="adj1" fmla="val 50000"/>
              <a:gd name="adj2" fmla="val 215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Kompetenzteam Gütersloh: Vertiefende Fortbildungsangebote und Angebote zur Implementierung des </a:t>
            </a:r>
            <a:r>
              <a:rPr lang="de-DE" sz="1400" dirty="0" err="1" smtClean="0">
                <a:solidFill>
                  <a:schemeClr val="tx1"/>
                </a:solidFill>
              </a:rPr>
              <a:t>PReSch</a:t>
            </a:r>
            <a:r>
              <a:rPr lang="de-DE" sz="1400" dirty="0" smtClean="0">
                <a:solidFill>
                  <a:schemeClr val="tx1"/>
                </a:solidFill>
              </a:rPr>
              <a:t>- Konzeptes im Schulprogramm</a:t>
            </a:r>
            <a:endParaRPr lang="de-DE" sz="1400" dirty="0">
              <a:solidFill>
                <a:schemeClr val="tx1"/>
              </a:solidFill>
            </a:endParaRPr>
          </a:p>
        </p:txBody>
      </p:sp>
      <p:sp>
        <p:nvSpPr>
          <p:cNvPr id="8" name="Pfeil nach rechts 7"/>
          <p:cNvSpPr/>
          <p:nvPr/>
        </p:nvSpPr>
        <p:spPr>
          <a:xfrm>
            <a:off x="2483768" y="4221088"/>
            <a:ext cx="6264696" cy="57606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Jährliche Ausrichtung von Fachtagen zum Thema Rechenschwierigkeiten</a:t>
            </a:r>
            <a:endParaRPr lang="de-DE" sz="1400" dirty="0">
              <a:solidFill>
                <a:schemeClr val="tx1"/>
              </a:solidFill>
            </a:endParaRPr>
          </a:p>
        </p:txBody>
      </p:sp>
    </p:spTree>
    <p:extLst>
      <p:ext uri="{BB962C8B-B14F-4D97-AF65-F5344CB8AC3E}">
        <p14:creationId xmlns:p14="http://schemas.microsoft.com/office/powerpoint/2010/main" val="4120632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Kontinuierliche Evaluation </a:t>
            </a:r>
            <a:br>
              <a:rPr lang="de-DE" dirty="0" smtClean="0"/>
            </a:br>
            <a:r>
              <a:rPr lang="de-DE" dirty="0" smtClean="0"/>
              <a:t>(Uni Bielefeld)</a:t>
            </a:r>
            <a:endParaRPr lang="de-DE" dirty="0"/>
          </a:p>
        </p:txBody>
      </p:sp>
      <p:sp>
        <p:nvSpPr>
          <p:cNvPr id="3" name="Inhaltsplatzhalter 2"/>
          <p:cNvSpPr>
            <a:spLocks noGrp="1"/>
          </p:cNvSpPr>
          <p:nvPr>
            <p:ph idx="1"/>
          </p:nvPr>
        </p:nvSpPr>
        <p:spPr/>
        <p:txBody>
          <a:bodyPr>
            <a:normAutofit fontScale="77500" lnSpcReduction="20000"/>
          </a:bodyPr>
          <a:lstStyle/>
          <a:p>
            <a:pPr marL="0" indent="0">
              <a:buNone/>
            </a:pPr>
            <a:r>
              <a:rPr lang="de-DE" dirty="0" smtClean="0"/>
              <a:t>Wirksamkeitsüberprüfung anhand von </a:t>
            </a:r>
          </a:p>
          <a:p>
            <a:r>
              <a:rPr lang="de-DE" dirty="0" smtClean="0"/>
              <a:t>Leistungsentwicklung der Schülerinnen und Schüler</a:t>
            </a:r>
          </a:p>
          <a:p>
            <a:pPr lvl="1"/>
            <a:r>
              <a:rPr lang="de-DE" dirty="0" smtClean="0"/>
              <a:t>Vorher-Nachher-Vergleich der teilnehmenden Kinder</a:t>
            </a:r>
          </a:p>
          <a:p>
            <a:pPr lvl="1"/>
            <a:r>
              <a:rPr lang="de-DE" dirty="0" smtClean="0"/>
              <a:t>Kontrollgruppenvergleiche</a:t>
            </a:r>
          </a:p>
          <a:p>
            <a:r>
              <a:rPr lang="de-DE" dirty="0" smtClean="0"/>
              <a:t>Lehrerbefragung</a:t>
            </a:r>
          </a:p>
          <a:p>
            <a:pPr lvl="1"/>
            <a:r>
              <a:rPr lang="de-DE" dirty="0" smtClean="0"/>
              <a:t>Allgemeine Fragen zum Projekt </a:t>
            </a:r>
          </a:p>
          <a:p>
            <a:pPr lvl="1"/>
            <a:r>
              <a:rPr lang="de-DE" dirty="0"/>
              <a:t>Vorher-Nachher-Vergleich </a:t>
            </a:r>
            <a:r>
              <a:rPr lang="de-DE" dirty="0" smtClean="0"/>
              <a:t>der Haltungen und Einstellungen der Lehrkräfte zum Fach Mathematik, des Kompetenzerlebens, der Selbstwirksamkeit hinsichtlich der Förderarbeit</a:t>
            </a:r>
          </a:p>
          <a:p>
            <a:r>
              <a:rPr lang="de-DE" dirty="0" smtClean="0"/>
              <a:t>Elterntagebüchern</a:t>
            </a:r>
          </a:p>
          <a:p>
            <a:pPr lvl="1"/>
            <a:r>
              <a:rPr lang="de-DE" dirty="0" smtClean="0"/>
              <a:t>Erfassung der durchgeführten Aufgaben</a:t>
            </a:r>
          </a:p>
          <a:p>
            <a:pPr lvl="1"/>
            <a:r>
              <a:rPr lang="de-DE" dirty="0" smtClean="0"/>
              <a:t>Auswertung der aufgewendeten Zeit</a:t>
            </a:r>
            <a:endParaRPr lang="de-DE" dirty="0"/>
          </a:p>
        </p:txBody>
      </p:sp>
    </p:spTree>
    <p:extLst>
      <p:ext uri="{BB962C8B-B14F-4D97-AF65-F5344CB8AC3E}">
        <p14:creationId xmlns:p14="http://schemas.microsoft.com/office/powerpoint/2010/main" val="2735970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sz="quarter" idx="4294967295"/>
            <p:extLst>
              <p:ext uri="{D42A27DB-BD31-4B8C-83A1-F6EECF244321}">
                <p14:modId xmlns:p14="http://schemas.microsoft.com/office/powerpoint/2010/main" val="407062466"/>
              </p:ext>
            </p:extLst>
          </p:nvPr>
        </p:nvGraphicFramePr>
        <p:xfrm>
          <a:off x="179388" y="295275"/>
          <a:ext cx="8964612" cy="5976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7219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Ausgangslage Rechenstörung	</a:t>
            </a:r>
            <a:endParaRPr lang="de-DE" dirty="0"/>
          </a:p>
        </p:txBody>
      </p:sp>
      <p:sp>
        <p:nvSpPr>
          <p:cNvPr id="3" name="Inhaltsplatzhalter 2"/>
          <p:cNvSpPr>
            <a:spLocks noGrp="1"/>
          </p:cNvSpPr>
          <p:nvPr>
            <p:ph idx="1"/>
          </p:nvPr>
        </p:nvSpPr>
        <p:spPr>
          <a:xfrm>
            <a:off x="179512" y="1484784"/>
            <a:ext cx="8712968" cy="5141168"/>
          </a:xfrm>
        </p:spPr>
        <p:txBody>
          <a:bodyPr>
            <a:noAutofit/>
          </a:bodyPr>
          <a:lstStyle/>
          <a:p>
            <a:pPr marL="0" indent="0">
              <a:buNone/>
            </a:pPr>
            <a:r>
              <a:rPr lang="de-DE" sz="2400" dirty="0" smtClean="0"/>
              <a:t>Daten und Fakten:</a:t>
            </a:r>
          </a:p>
          <a:p>
            <a:pPr lvl="1">
              <a:buFont typeface="Arial" pitchFamily="34" charset="0"/>
              <a:buChar char="•"/>
            </a:pPr>
            <a:r>
              <a:rPr lang="de-DE" sz="1800" dirty="0" smtClean="0"/>
              <a:t>Laut nationaler </a:t>
            </a:r>
            <a:r>
              <a:rPr lang="de-DE" sz="1800" dirty="0"/>
              <a:t>und internationaler Schätzungen ist davon auszugehen, dass die Prävalenzrate von Rechenstörungen bei 4-6% </a:t>
            </a:r>
            <a:r>
              <a:rPr lang="de-DE" sz="1800" dirty="0" smtClean="0"/>
              <a:t>liegt</a:t>
            </a:r>
          </a:p>
          <a:p>
            <a:pPr lvl="1">
              <a:buFont typeface="Arial" pitchFamily="34" charset="0"/>
              <a:buChar char="•"/>
            </a:pPr>
            <a:r>
              <a:rPr lang="de-DE" sz="1800" dirty="0" smtClean="0"/>
              <a:t>19.3</a:t>
            </a:r>
            <a:r>
              <a:rPr lang="de-DE" sz="1800" dirty="0"/>
              <a:t>% der Viertklässler </a:t>
            </a:r>
            <a:r>
              <a:rPr lang="de-DE" sz="1800" dirty="0" smtClean="0"/>
              <a:t>verfügen lediglich </a:t>
            </a:r>
            <a:r>
              <a:rPr lang="de-DE" sz="1800" dirty="0"/>
              <a:t>über elementares mathematisches </a:t>
            </a:r>
            <a:r>
              <a:rPr lang="de-DE" sz="1800" dirty="0" smtClean="0"/>
              <a:t>Wissen, elementare mathematische Fähigkeiten </a:t>
            </a:r>
            <a:r>
              <a:rPr lang="de-DE" sz="1800" dirty="0"/>
              <a:t>und </a:t>
            </a:r>
            <a:r>
              <a:rPr lang="de-DE" sz="1800" dirty="0" smtClean="0"/>
              <a:t>Fertigkeiten</a:t>
            </a:r>
          </a:p>
          <a:p>
            <a:pPr lvl="1">
              <a:buFont typeface="Arial" pitchFamily="34" charset="0"/>
              <a:buChar char="•"/>
            </a:pPr>
            <a:r>
              <a:rPr lang="de-DE" altLang="de-DE" sz="1800" dirty="0" smtClean="0"/>
              <a:t>Internationale </a:t>
            </a:r>
            <a:r>
              <a:rPr lang="de-DE" altLang="de-DE" sz="1800" dirty="0"/>
              <a:t>Vergleichsstudien identifizieren ca. 20% der </a:t>
            </a:r>
            <a:r>
              <a:rPr lang="de-DE" altLang="de-DE" sz="1800" dirty="0" smtClean="0"/>
              <a:t>15jährigen deutschen Schülerinnen und Schüler als Risikogruppe </a:t>
            </a:r>
            <a:r>
              <a:rPr lang="de-DE" altLang="de-DE" sz="1800" dirty="0" smtClean="0">
                <a:sym typeface="Wingdings" panose="05000000000000000000" pitchFamily="2" charset="2"/>
              </a:rPr>
              <a:t> </a:t>
            </a:r>
            <a:r>
              <a:rPr lang="de-DE" altLang="de-DE" sz="1800" dirty="0" smtClean="0"/>
              <a:t>aufgrund mangelnder mathematischer Kompetenzen sind erhebliche Probleme im Alltag und im Berufsleben zu erwarten</a:t>
            </a:r>
            <a:r>
              <a:rPr lang="de-DE" altLang="de-DE" sz="1800" dirty="0"/>
              <a:t/>
            </a:r>
            <a:br>
              <a:rPr lang="de-DE" altLang="de-DE" sz="1800" dirty="0"/>
            </a:br>
            <a:endParaRPr lang="de-DE" dirty="0" smtClean="0"/>
          </a:p>
          <a:p>
            <a:pPr marL="0" indent="0">
              <a:buNone/>
            </a:pPr>
            <a:r>
              <a:rPr lang="de-DE" altLang="de-DE" sz="2400" dirty="0" smtClean="0"/>
              <a:t>Mögliche Folgen: </a:t>
            </a:r>
          </a:p>
          <a:p>
            <a:pPr lvl="1">
              <a:buFont typeface="Arial" pitchFamily="34" charset="0"/>
              <a:buChar char="•"/>
            </a:pPr>
            <a:r>
              <a:rPr lang="de-DE" altLang="de-DE" sz="1800" dirty="0"/>
              <a:t>Schulisches Versagen</a:t>
            </a:r>
          </a:p>
          <a:p>
            <a:pPr lvl="1">
              <a:buFont typeface="Arial" pitchFamily="34" charset="0"/>
              <a:buChar char="•"/>
            </a:pPr>
            <a:r>
              <a:rPr lang="de-DE" altLang="de-DE" sz="1800" dirty="0" smtClean="0"/>
              <a:t>Teilhabe </a:t>
            </a:r>
            <a:r>
              <a:rPr lang="de-DE" altLang="de-DE" sz="1800" dirty="0"/>
              <a:t>an der Gesellschaft ist gefährdet</a:t>
            </a:r>
          </a:p>
          <a:p>
            <a:pPr lvl="1">
              <a:buFont typeface="Arial" pitchFamily="34" charset="0"/>
              <a:buChar char="•"/>
            </a:pPr>
            <a:r>
              <a:rPr lang="de-DE" altLang="de-DE" sz="1800" dirty="0"/>
              <a:t>Psychische Probleme wie Ängste, </a:t>
            </a:r>
            <a:r>
              <a:rPr lang="de-DE" sz="1800" dirty="0"/>
              <a:t>Verlust des Selbstwertgefühls, Lernblockaden, verschiedene Verhaltensstörungen, Leistungsverweigerung, </a:t>
            </a:r>
            <a:r>
              <a:rPr lang="de-DE" sz="1800" dirty="0" smtClean="0"/>
              <a:t>psychosomatische Beschwerden</a:t>
            </a:r>
            <a:endParaRPr lang="de-DE" altLang="de-DE" sz="1800" dirty="0"/>
          </a:p>
          <a:p>
            <a:pPr lvl="1"/>
            <a:endParaRPr lang="de-DE" altLang="de-DE" sz="2800" dirty="0"/>
          </a:p>
        </p:txBody>
      </p:sp>
    </p:spTree>
    <p:extLst>
      <p:ext uri="{BB962C8B-B14F-4D97-AF65-F5344CB8AC3E}">
        <p14:creationId xmlns:p14="http://schemas.microsoft.com/office/powerpoint/2010/main" val="1475012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Bedeutung der Vorläuferfertigkeiten</a:t>
            </a:r>
            <a:endParaRPr lang="de-DE" dirty="0"/>
          </a:p>
        </p:txBody>
      </p:sp>
      <p:sp>
        <p:nvSpPr>
          <p:cNvPr id="3" name="Inhaltsplatzhalter 2"/>
          <p:cNvSpPr>
            <a:spLocks noGrp="1"/>
          </p:cNvSpPr>
          <p:nvPr>
            <p:ph idx="1"/>
          </p:nvPr>
        </p:nvSpPr>
        <p:spPr>
          <a:xfrm>
            <a:off x="323528" y="1600200"/>
            <a:ext cx="8640960" cy="4525963"/>
          </a:xfrm>
        </p:spPr>
        <p:txBody>
          <a:bodyPr>
            <a:normAutofit fontScale="77500" lnSpcReduction="20000"/>
          </a:bodyPr>
          <a:lstStyle/>
          <a:p>
            <a:r>
              <a:rPr lang="de-DE" dirty="0"/>
              <a:t>Bereits </a:t>
            </a:r>
            <a:r>
              <a:rPr lang="de-DE" dirty="0" smtClean="0"/>
              <a:t>vor der </a:t>
            </a:r>
            <a:r>
              <a:rPr lang="de-DE" dirty="0"/>
              <a:t>Einschulung erwerben Kinder elementare mathematische Fähigkeiten wie z.B. </a:t>
            </a:r>
          </a:p>
          <a:p>
            <a:pPr lvl="1"/>
            <a:r>
              <a:rPr lang="de-DE" dirty="0"/>
              <a:t>sicheres </a:t>
            </a:r>
            <a:r>
              <a:rPr lang="de-DE" dirty="0" smtClean="0"/>
              <a:t>Zählen (Abzählen einer Menge von z.B. 20 Gegenständen)</a:t>
            </a:r>
            <a:endParaRPr lang="de-DE" dirty="0"/>
          </a:p>
          <a:p>
            <a:pPr lvl="1"/>
            <a:r>
              <a:rPr lang="de-DE" dirty="0"/>
              <a:t>ein beginnendes Verständnis für Mengen und Mengenzerlegungen </a:t>
            </a:r>
          </a:p>
          <a:p>
            <a:pPr lvl="1"/>
            <a:r>
              <a:rPr lang="de-DE" dirty="0"/>
              <a:t>das schnelle Erkennen kleiner </a:t>
            </a:r>
            <a:r>
              <a:rPr lang="de-DE" dirty="0" smtClean="0"/>
              <a:t>Mengen</a:t>
            </a:r>
          </a:p>
          <a:p>
            <a:pPr lvl="1"/>
            <a:endParaRPr lang="de-DE" dirty="0"/>
          </a:p>
          <a:p>
            <a:r>
              <a:rPr lang="de-DE" dirty="0"/>
              <a:t>Die </a:t>
            </a:r>
            <a:r>
              <a:rPr lang="de-DE" dirty="0" smtClean="0"/>
              <a:t>Wichtigkeit dieser Vorläuferfähigkeiten für schulisches Mathematiklernen </a:t>
            </a:r>
            <a:r>
              <a:rPr lang="de-DE" dirty="0"/>
              <a:t>ist nicht durchgängig bekannt, so werden die Kompetenzen nicht konsequent von allen </a:t>
            </a:r>
            <a:r>
              <a:rPr lang="de-DE" dirty="0" smtClean="0"/>
              <a:t>pädagogischen Kräften in Vorschuleinrichtungen und von Eltern gefördert</a:t>
            </a:r>
            <a:endParaRPr lang="de-DE" dirty="0"/>
          </a:p>
        </p:txBody>
      </p:sp>
    </p:spTree>
    <p:extLst>
      <p:ext uri="{BB962C8B-B14F-4D97-AF65-F5344CB8AC3E}">
        <p14:creationId xmlns:p14="http://schemas.microsoft.com/office/powerpoint/2010/main" val="3353463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Ziele des Projektes </a:t>
            </a:r>
            <a:endParaRPr lang="de-DE" dirty="0"/>
          </a:p>
        </p:txBody>
      </p:sp>
      <p:sp>
        <p:nvSpPr>
          <p:cNvPr id="3" name="Inhaltsplatzhalter 2"/>
          <p:cNvSpPr>
            <a:spLocks noGrp="1"/>
          </p:cNvSpPr>
          <p:nvPr>
            <p:ph idx="1"/>
          </p:nvPr>
        </p:nvSpPr>
        <p:spPr/>
        <p:txBody>
          <a:bodyPr>
            <a:normAutofit fontScale="92500" lnSpcReduction="20000"/>
          </a:bodyPr>
          <a:lstStyle/>
          <a:p>
            <a:pPr marL="0" indent="0">
              <a:buNone/>
            </a:pPr>
            <a:r>
              <a:rPr lang="de-DE" u="sng" dirty="0" smtClean="0"/>
              <a:t>Leitziel</a:t>
            </a:r>
            <a:endParaRPr lang="de-DE" dirty="0"/>
          </a:p>
          <a:p>
            <a:pPr marL="0" indent="0">
              <a:buNone/>
            </a:pPr>
            <a:r>
              <a:rPr lang="de-DE" dirty="0" err="1" smtClean="0"/>
              <a:t>PReSch</a:t>
            </a:r>
            <a:r>
              <a:rPr lang="de-DE" dirty="0" smtClean="0"/>
              <a:t> </a:t>
            </a:r>
            <a:r>
              <a:rPr lang="de-DE" dirty="0"/>
              <a:t>setzt sich zum Ziel, Kinder der Schuleingangsphase mit mangelndem mathematischem Vorwissen frühzeitig zu erkennen und zu fördern, um so der Entstehung von Rechenschwierigkeiten entgegenzuwirken, so dass der Anteil der Viertklässler, die nur über elementares mathematisches Wissen, sowie elementare mathematische Fähigkeiten und Fertigkeiten verfügen, zukünftig weniger als 19.3% ausmacht. </a:t>
            </a:r>
            <a:endParaRPr lang="de-DE" dirty="0" smtClean="0"/>
          </a:p>
          <a:p>
            <a:pPr marL="0" indent="0">
              <a:buNone/>
            </a:pPr>
            <a:endParaRPr lang="de-DE" dirty="0" smtClean="0"/>
          </a:p>
          <a:p>
            <a:endParaRPr lang="de-DE" dirty="0"/>
          </a:p>
        </p:txBody>
      </p:sp>
    </p:spTree>
    <p:extLst>
      <p:ext uri="{BB962C8B-B14F-4D97-AF65-F5344CB8AC3E}">
        <p14:creationId xmlns:p14="http://schemas.microsoft.com/office/powerpoint/2010/main" val="3639235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Ziele des Projektes </a:t>
            </a:r>
          </a:p>
        </p:txBody>
      </p:sp>
      <p:sp>
        <p:nvSpPr>
          <p:cNvPr id="3" name="Inhaltsplatzhalter 2"/>
          <p:cNvSpPr>
            <a:spLocks noGrp="1"/>
          </p:cNvSpPr>
          <p:nvPr>
            <p:ph idx="1"/>
          </p:nvPr>
        </p:nvSpPr>
        <p:spPr/>
        <p:txBody>
          <a:bodyPr>
            <a:normAutofit fontScale="70000" lnSpcReduction="20000"/>
          </a:bodyPr>
          <a:lstStyle/>
          <a:p>
            <a:pPr marL="0" indent="0">
              <a:buNone/>
            </a:pPr>
            <a:r>
              <a:rPr lang="de-DE" dirty="0" err="1"/>
              <a:t>PReSch</a:t>
            </a:r>
            <a:r>
              <a:rPr lang="de-DE" dirty="0"/>
              <a:t> zielt darauf ab, Lehrkräfte durch Fortbildung und Begleitung in die Lage zu versetzen, </a:t>
            </a:r>
            <a:endParaRPr lang="de-DE" dirty="0" smtClean="0"/>
          </a:p>
          <a:p>
            <a:pPr lvl="0"/>
            <a:r>
              <a:rPr lang="de-DE" dirty="0" smtClean="0"/>
              <a:t>Schülerinnen </a:t>
            </a:r>
            <a:r>
              <a:rPr lang="de-DE" dirty="0"/>
              <a:t>und Schüler mit einem erhöhten Risiko für Rechenschwierigkeiten frühzeitig  zu erkennen (Diagnostik)</a:t>
            </a:r>
          </a:p>
          <a:p>
            <a:pPr lvl="0"/>
            <a:r>
              <a:rPr lang="de-DE" dirty="0"/>
              <a:t>präventiv der Entwicklung von Rechenschwäche entgegenzuwirken und zu verbesserten Mathematikleistungen der Schüler beizutragen (Unterrichtsentwicklung)</a:t>
            </a:r>
          </a:p>
          <a:p>
            <a:r>
              <a:rPr lang="de-DE" dirty="0"/>
              <a:t>Förderpläne für die </a:t>
            </a:r>
            <a:r>
              <a:rPr lang="de-DE" dirty="0" err="1"/>
              <a:t>SchülerInnen</a:t>
            </a:r>
            <a:r>
              <a:rPr lang="de-DE" dirty="0"/>
              <a:t> zu entwickeln (individuelle Förderung)</a:t>
            </a:r>
          </a:p>
          <a:p>
            <a:pPr lvl="0"/>
            <a:r>
              <a:rPr lang="de-DE" dirty="0"/>
              <a:t>das </a:t>
            </a:r>
            <a:r>
              <a:rPr lang="de-DE" b="1" dirty="0" err="1"/>
              <a:t>PReSch</a:t>
            </a:r>
            <a:r>
              <a:rPr lang="de-DE" dirty="0"/>
              <a:t>-Konzept mit Unterstützung der Schulleitung in ihrer Schule dauerhaft zu etablieren (Organisationsentwicklung)</a:t>
            </a:r>
          </a:p>
          <a:p>
            <a:pPr lvl="0"/>
            <a:r>
              <a:rPr lang="de-DE" dirty="0"/>
              <a:t>Eltern bei der Begleitung der Hausaufgaben bzw. beim häuslichen Lernen zu unterstützen</a:t>
            </a:r>
          </a:p>
          <a:p>
            <a:endParaRPr lang="de-DE" dirty="0"/>
          </a:p>
        </p:txBody>
      </p:sp>
    </p:spTree>
    <p:extLst>
      <p:ext uri="{BB962C8B-B14F-4D97-AF65-F5344CB8AC3E}">
        <p14:creationId xmlns:p14="http://schemas.microsoft.com/office/powerpoint/2010/main" val="1413564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Weitere Anliegen des Projektes </a:t>
            </a:r>
            <a:endParaRPr lang="de-DE" dirty="0"/>
          </a:p>
        </p:txBody>
      </p:sp>
      <p:sp>
        <p:nvSpPr>
          <p:cNvPr id="3" name="Inhaltsplatzhalter 2"/>
          <p:cNvSpPr>
            <a:spLocks noGrp="1"/>
          </p:cNvSpPr>
          <p:nvPr>
            <p:ph idx="1"/>
          </p:nvPr>
        </p:nvSpPr>
        <p:spPr/>
        <p:txBody>
          <a:bodyPr>
            <a:normAutofit/>
          </a:bodyPr>
          <a:lstStyle/>
          <a:p>
            <a:endParaRPr lang="de-DE" dirty="0" smtClean="0"/>
          </a:p>
          <a:p>
            <a:r>
              <a:rPr lang="de-DE" dirty="0" smtClean="0"/>
              <a:t>Verständnis für die besonderen Schwierigkeiten betroffener Kinder entwickeln</a:t>
            </a:r>
          </a:p>
          <a:p>
            <a:r>
              <a:rPr lang="de-DE" dirty="0" smtClean="0"/>
              <a:t>Individuelle Fähigkeiten der Kinder </a:t>
            </a:r>
            <a:r>
              <a:rPr lang="de-DE" smtClean="0"/>
              <a:t>wahrnehmen und wertschätzen</a:t>
            </a:r>
            <a:endParaRPr lang="de-DE" dirty="0" smtClean="0"/>
          </a:p>
          <a:p>
            <a:r>
              <a:rPr lang="de-DE" dirty="0" smtClean="0"/>
              <a:t>Sicherheit im Umgang mit den Kindern erlangen</a:t>
            </a:r>
          </a:p>
          <a:p>
            <a:endParaRPr lang="de-DE" dirty="0"/>
          </a:p>
        </p:txBody>
      </p:sp>
    </p:spTree>
    <p:extLst>
      <p:ext uri="{BB962C8B-B14F-4D97-AF65-F5344CB8AC3E}">
        <p14:creationId xmlns:p14="http://schemas.microsoft.com/office/powerpoint/2010/main" val="933524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Zielgruppen</a:t>
            </a:r>
            <a:endParaRPr lang="de-DE" dirty="0"/>
          </a:p>
        </p:txBody>
      </p:sp>
      <p:grpSp>
        <p:nvGrpSpPr>
          <p:cNvPr id="3" name="Gruppieren 2"/>
          <p:cNvGrpSpPr/>
          <p:nvPr/>
        </p:nvGrpSpPr>
        <p:grpSpPr>
          <a:xfrm>
            <a:off x="1043608" y="1615548"/>
            <a:ext cx="8100392" cy="4495266"/>
            <a:chOff x="1537398" y="1615548"/>
            <a:chExt cx="8100392" cy="4495266"/>
          </a:xfrm>
        </p:grpSpPr>
        <p:sp>
          <p:nvSpPr>
            <p:cNvPr id="5" name="Freihandform 4"/>
            <p:cNvSpPr/>
            <p:nvPr/>
          </p:nvSpPr>
          <p:spPr>
            <a:xfrm rot="2562158">
              <a:off x="3294413" y="4760211"/>
              <a:ext cx="685188" cy="47548"/>
            </a:xfrm>
            <a:custGeom>
              <a:avLst/>
              <a:gdLst/>
              <a:ahLst/>
              <a:cxnLst/>
              <a:rect l="0" t="0" r="0" b="0"/>
              <a:pathLst>
                <a:path>
                  <a:moveTo>
                    <a:pt x="0" y="23774"/>
                  </a:moveTo>
                  <a:lnTo>
                    <a:pt x="685188" y="2377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 name="Freihandform 5"/>
            <p:cNvSpPr/>
            <p:nvPr/>
          </p:nvSpPr>
          <p:spPr>
            <a:xfrm>
              <a:off x="3385241" y="3825685"/>
              <a:ext cx="693589" cy="47548"/>
            </a:xfrm>
            <a:custGeom>
              <a:avLst/>
              <a:gdLst/>
              <a:ahLst/>
              <a:cxnLst/>
              <a:rect l="0" t="0" r="0" b="0"/>
              <a:pathLst>
                <a:path>
                  <a:moveTo>
                    <a:pt x="0" y="23774"/>
                  </a:moveTo>
                  <a:lnTo>
                    <a:pt x="693589" y="2377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ihandform 6"/>
            <p:cNvSpPr/>
            <p:nvPr/>
          </p:nvSpPr>
          <p:spPr>
            <a:xfrm rot="19033554">
              <a:off x="3293816" y="2888301"/>
              <a:ext cx="687498" cy="47548"/>
            </a:xfrm>
            <a:custGeom>
              <a:avLst/>
              <a:gdLst/>
              <a:ahLst/>
              <a:cxnLst/>
              <a:rect l="0" t="0" r="0" b="0"/>
              <a:pathLst>
                <a:path>
                  <a:moveTo>
                    <a:pt x="0" y="23774"/>
                  </a:moveTo>
                  <a:lnTo>
                    <a:pt x="687498" y="2377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Ellipse 7"/>
            <p:cNvSpPr/>
            <p:nvPr/>
          </p:nvSpPr>
          <p:spPr>
            <a:xfrm>
              <a:off x="1537398" y="2762493"/>
              <a:ext cx="2173932" cy="2173932"/>
            </a:xfrm>
            <a:prstGeom prst="ellipse">
              <a:avLst/>
            </a:prstGeom>
            <a:blipFill rotWithShape="1">
              <a:blip r:embed="rId2"/>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Freihandform 8"/>
            <p:cNvSpPr/>
            <p:nvPr/>
          </p:nvSpPr>
          <p:spPr>
            <a:xfrm>
              <a:off x="3698724" y="1615548"/>
              <a:ext cx="1329937" cy="1249472"/>
            </a:xfrm>
            <a:custGeom>
              <a:avLst/>
              <a:gdLst>
                <a:gd name="connsiteX0" fmla="*/ 0 w 1329937"/>
                <a:gd name="connsiteY0" fmla="*/ 624736 h 1249472"/>
                <a:gd name="connsiteX1" fmla="*/ 664969 w 1329937"/>
                <a:gd name="connsiteY1" fmla="*/ 0 h 1249472"/>
                <a:gd name="connsiteX2" fmla="*/ 1329938 w 1329937"/>
                <a:gd name="connsiteY2" fmla="*/ 624736 h 1249472"/>
                <a:gd name="connsiteX3" fmla="*/ 664969 w 1329937"/>
                <a:gd name="connsiteY3" fmla="*/ 1249472 h 1249472"/>
                <a:gd name="connsiteX4" fmla="*/ 0 w 1329937"/>
                <a:gd name="connsiteY4" fmla="*/ 624736 h 12494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9937" h="1249472">
                  <a:moveTo>
                    <a:pt x="0" y="624736"/>
                  </a:moveTo>
                  <a:cubicBezTo>
                    <a:pt x="0" y="279704"/>
                    <a:pt x="297717" y="0"/>
                    <a:pt x="664969" y="0"/>
                  </a:cubicBezTo>
                  <a:cubicBezTo>
                    <a:pt x="1032221" y="0"/>
                    <a:pt x="1329938" y="279704"/>
                    <a:pt x="1329938" y="624736"/>
                  </a:cubicBezTo>
                  <a:cubicBezTo>
                    <a:pt x="1329938" y="969768"/>
                    <a:pt x="1032221" y="1249472"/>
                    <a:pt x="664969" y="1249472"/>
                  </a:cubicBezTo>
                  <a:cubicBezTo>
                    <a:pt x="297717" y="1249472"/>
                    <a:pt x="0" y="969768"/>
                    <a:pt x="0" y="624736"/>
                  </a:cubicBez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05560" tIns="193776" rIns="205560" bIns="193776" numCol="1" spcCol="1270" anchor="ctr" anchorCtr="0">
              <a:noAutofit/>
            </a:bodyPr>
            <a:lstStyle/>
            <a:p>
              <a:pPr lvl="0" algn="ctr" defTabSz="755650">
                <a:lnSpc>
                  <a:spcPct val="90000"/>
                </a:lnSpc>
                <a:spcBef>
                  <a:spcPct val="0"/>
                </a:spcBef>
                <a:spcAft>
                  <a:spcPct val="35000"/>
                </a:spcAft>
              </a:pPr>
              <a:r>
                <a:rPr lang="de-DE" sz="1700" kern="1200" dirty="0" smtClean="0">
                  <a:solidFill>
                    <a:schemeClr val="tx1"/>
                  </a:solidFill>
                </a:rPr>
                <a:t>Lehrkräfte</a:t>
              </a:r>
              <a:endParaRPr lang="de-DE" sz="1700" kern="1200" dirty="0">
                <a:solidFill>
                  <a:schemeClr val="tx1"/>
                </a:solidFill>
              </a:endParaRPr>
            </a:p>
          </p:txBody>
        </p:sp>
        <p:sp>
          <p:nvSpPr>
            <p:cNvPr id="10" name="Freihandform 9"/>
            <p:cNvSpPr/>
            <p:nvPr/>
          </p:nvSpPr>
          <p:spPr>
            <a:xfrm>
              <a:off x="5313398" y="1615548"/>
              <a:ext cx="2931010" cy="1249472"/>
            </a:xfrm>
            <a:custGeom>
              <a:avLst/>
              <a:gdLst>
                <a:gd name="connsiteX0" fmla="*/ 0 w 1994906"/>
                <a:gd name="connsiteY0" fmla="*/ 0 h 1249472"/>
                <a:gd name="connsiteX1" fmla="*/ 1994906 w 1994906"/>
                <a:gd name="connsiteY1" fmla="*/ 0 h 1249472"/>
                <a:gd name="connsiteX2" fmla="*/ 1994906 w 1994906"/>
                <a:gd name="connsiteY2" fmla="*/ 1249472 h 1249472"/>
                <a:gd name="connsiteX3" fmla="*/ 0 w 1994906"/>
                <a:gd name="connsiteY3" fmla="*/ 1249472 h 1249472"/>
                <a:gd name="connsiteX4" fmla="*/ 0 w 1994906"/>
                <a:gd name="connsiteY4" fmla="*/ 0 h 12494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4906" h="1249472">
                  <a:moveTo>
                    <a:pt x="0" y="0"/>
                  </a:moveTo>
                  <a:lnTo>
                    <a:pt x="1994906" y="0"/>
                  </a:lnTo>
                  <a:lnTo>
                    <a:pt x="1994906" y="1249472"/>
                  </a:lnTo>
                  <a:lnTo>
                    <a:pt x="0" y="124947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de-DE" sz="1400" kern="1200" dirty="0" smtClean="0"/>
                <a:t>Mathematik unterrichtende Lehrkräfte der 1. Klassenstufe</a:t>
              </a:r>
              <a:endParaRPr lang="de-DE" sz="1400" kern="1200" dirty="0"/>
            </a:p>
            <a:p>
              <a:pPr marL="114300" lvl="1" indent="-114300" algn="l" defTabSz="622300">
                <a:lnSpc>
                  <a:spcPct val="90000"/>
                </a:lnSpc>
                <a:spcBef>
                  <a:spcPct val="0"/>
                </a:spcBef>
                <a:spcAft>
                  <a:spcPct val="15000"/>
                </a:spcAft>
                <a:buChar char="••"/>
              </a:pPr>
              <a:r>
                <a:rPr lang="de-DE" sz="1400" kern="1200" dirty="0" smtClean="0"/>
                <a:t>Ausbildung einiger Lehrkräfte als Multiplikatoren</a:t>
              </a:r>
              <a:endParaRPr lang="de-DE" sz="1400" kern="1200" dirty="0"/>
            </a:p>
          </p:txBody>
        </p:sp>
        <p:sp>
          <p:nvSpPr>
            <p:cNvPr id="11" name="Freihandform 10"/>
            <p:cNvSpPr/>
            <p:nvPr/>
          </p:nvSpPr>
          <p:spPr>
            <a:xfrm>
              <a:off x="4078830" y="3197279"/>
              <a:ext cx="1413508" cy="1304359"/>
            </a:xfrm>
            <a:custGeom>
              <a:avLst/>
              <a:gdLst>
                <a:gd name="connsiteX0" fmla="*/ 0 w 1413508"/>
                <a:gd name="connsiteY0" fmla="*/ 652180 h 1304359"/>
                <a:gd name="connsiteX1" fmla="*/ 706754 w 1413508"/>
                <a:gd name="connsiteY1" fmla="*/ 0 h 1304359"/>
                <a:gd name="connsiteX2" fmla="*/ 1413508 w 1413508"/>
                <a:gd name="connsiteY2" fmla="*/ 652180 h 1304359"/>
                <a:gd name="connsiteX3" fmla="*/ 706754 w 1413508"/>
                <a:gd name="connsiteY3" fmla="*/ 1304360 h 1304359"/>
                <a:gd name="connsiteX4" fmla="*/ 0 w 1413508"/>
                <a:gd name="connsiteY4" fmla="*/ 652180 h 1304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3508" h="1304359">
                  <a:moveTo>
                    <a:pt x="0" y="652180"/>
                  </a:moveTo>
                  <a:cubicBezTo>
                    <a:pt x="0" y="291991"/>
                    <a:pt x="316425" y="0"/>
                    <a:pt x="706754" y="0"/>
                  </a:cubicBezTo>
                  <a:cubicBezTo>
                    <a:pt x="1097083" y="0"/>
                    <a:pt x="1413508" y="291991"/>
                    <a:pt x="1413508" y="652180"/>
                  </a:cubicBezTo>
                  <a:cubicBezTo>
                    <a:pt x="1413508" y="1012369"/>
                    <a:pt x="1097083" y="1304360"/>
                    <a:pt x="706754" y="1304360"/>
                  </a:cubicBezTo>
                  <a:cubicBezTo>
                    <a:pt x="316425" y="1304360"/>
                    <a:pt x="0" y="1012369"/>
                    <a:pt x="0" y="652180"/>
                  </a:cubicBez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17798" tIns="201814" rIns="217798" bIns="201814" numCol="1" spcCol="1270" anchor="ctr" anchorCtr="0">
              <a:noAutofit/>
            </a:bodyPr>
            <a:lstStyle/>
            <a:p>
              <a:pPr lvl="0" algn="ctr" defTabSz="755650">
                <a:lnSpc>
                  <a:spcPct val="90000"/>
                </a:lnSpc>
                <a:spcBef>
                  <a:spcPct val="0"/>
                </a:spcBef>
                <a:spcAft>
                  <a:spcPct val="35000"/>
                </a:spcAft>
              </a:pPr>
              <a:r>
                <a:rPr lang="de-DE" sz="1700" kern="1200" dirty="0" smtClean="0">
                  <a:solidFill>
                    <a:schemeClr val="tx1"/>
                  </a:solidFill>
                </a:rPr>
                <a:t>Kinder</a:t>
              </a:r>
              <a:endParaRPr lang="de-DE" sz="1700" kern="1200" dirty="0">
                <a:solidFill>
                  <a:schemeClr val="tx1"/>
                </a:solidFill>
              </a:endParaRPr>
            </a:p>
          </p:txBody>
        </p:sp>
        <p:sp>
          <p:nvSpPr>
            <p:cNvPr id="12" name="Freihandform 11"/>
            <p:cNvSpPr/>
            <p:nvPr/>
          </p:nvSpPr>
          <p:spPr>
            <a:xfrm>
              <a:off x="5692098" y="3197279"/>
              <a:ext cx="3945692" cy="1304359"/>
            </a:xfrm>
            <a:custGeom>
              <a:avLst/>
              <a:gdLst>
                <a:gd name="connsiteX0" fmla="*/ 0 w 2120262"/>
                <a:gd name="connsiteY0" fmla="*/ 0 h 1304359"/>
                <a:gd name="connsiteX1" fmla="*/ 2120262 w 2120262"/>
                <a:gd name="connsiteY1" fmla="*/ 0 h 1304359"/>
                <a:gd name="connsiteX2" fmla="*/ 2120262 w 2120262"/>
                <a:gd name="connsiteY2" fmla="*/ 1304359 h 1304359"/>
                <a:gd name="connsiteX3" fmla="*/ 0 w 2120262"/>
                <a:gd name="connsiteY3" fmla="*/ 1304359 h 1304359"/>
                <a:gd name="connsiteX4" fmla="*/ 0 w 2120262"/>
                <a:gd name="connsiteY4" fmla="*/ 0 h 1304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0262" h="1304359">
                  <a:moveTo>
                    <a:pt x="0" y="0"/>
                  </a:moveTo>
                  <a:lnTo>
                    <a:pt x="2120262" y="0"/>
                  </a:lnTo>
                  <a:lnTo>
                    <a:pt x="2120262" y="1304359"/>
                  </a:lnTo>
                  <a:lnTo>
                    <a:pt x="0" y="1304359"/>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de-DE" sz="1400" kern="1200" dirty="0" smtClean="0"/>
                <a:t>Kinder der Eingangsstufe mit erhöhtem Risiko </a:t>
              </a:r>
              <a:endParaRPr lang="de-DE" sz="1400" kern="1200" dirty="0"/>
            </a:p>
            <a:p>
              <a:pPr marL="114300" lvl="1" indent="-114300" algn="l" defTabSz="622300">
                <a:lnSpc>
                  <a:spcPct val="90000"/>
                </a:lnSpc>
                <a:spcBef>
                  <a:spcPct val="0"/>
                </a:spcBef>
                <a:spcAft>
                  <a:spcPct val="15000"/>
                </a:spcAft>
                <a:buChar char="••"/>
              </a:pPr>
              <a:r>
                <a:rPr lang="de-DE" sz="1400" kern="1200" dirty="0" smtClean="0"/>
                <a:t>Alle Schülerinnen und Schüler durch Übertragung der Inhalte in Unterrichtskonzepte</a:t>
              </a:r>
              <a:endParaRPr lang="de-DE" sz="1400" kern="1200" dirty="0"/>
            </a:p>
          </p:txBody>
        </p:sp>
        <p:sp>
          <p:nvSpPr>
            <p:cNvPr id="13" name="Freihandform 12"/>
            <p:cNvSpPr/>
            <p:nvPr/>
          </p:nvSpPr>
          <p:spPr>
            <a:xfrm>
              <a:off x="3715871" y="4806455"/>
              <a:ext cx="1304359" cy="1304359"/>
            </a:xfrm>
            <a:custGeom>
              <a:avLst/>
              <a:gdLst>
                <a:gd name="connsiteX0" fmla="*/ 0 w 1304359"/>
                <a:gd name="connsiteY0" fmla="*/ 652180 h 1304359"/>
                <a:gd name="connsiteX1" fmla="*/ 652180 w 1304359"/>
                <a:gd name="connsiteY1" fmla="*/ 0 h 1304359"/>
                <a:gd name="connsiteX2" fmla="*/ 1304360 w 1304359"/>
                <a:gd name="connsiteY2" fmla="*/ 652180 h 1304359"/>
                <a:gd name="connsiteX3" fmla="*/ 652180 w 1304359"/>
                <a:gd name="connsiteY3" fmla="*/ 1304360 h 1304359"/>
                <a:gd name="connsiteX4" fmla="*/ 0 w 1304359"/>
                <a:gd name="connsiteY4" fmla="*/ 652180 h 1304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359" h="1304359">
                  <a:moveTo>
                    <a:pt x="0" y="652180"/>
                  </a:moveTo>
                  <a:cubicBezTo>
                    <a:pt x="0" y="291991"/>
                    <a:pt x="291991" y="0"/>
                    <a:pt x="652180" y="0"/>
                  </a:cubicBezTo>
                  <a:cubicBezTo>
                    <a:pt x="1012369" y="0"/>
                    <a:pt x="1304360" y="291991"/>
                    <a:pt x="1304360" y="652180"/>
                  </a:cubicBezTo>
                  <a:cubicBezTo>
                    <a:pt x="1304360" y="1012369"/>
                    <a:pt x="1012369" y="1304360"/>
                    <a:pt x="652180" y="1304360"/>
                  </a:cubicBezTo>
                  <a:cubicBezTo>
                    <a:pt x="291991" y="1304360"/>
                    <a:pt x="0" y="1012369"/>
                    <a:pt x="0" y="652180"/>
                  </a:cubicBez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01814" tIns="201814" rIns="201814" bIns="201814" numCol="1" spcCol="1270" anchor="ctr" anchorCtr="0">
              <a:noAutofit/>
            </a:bodyPr>
            <a:lstStyle/>
            <a:p>
              <a:pPr lvl="0" algn="ctr" defTabSz="755650">
                <a:lnSpc>
                  <a:spcPct val="90000"/>
                </a:lnSpc>
                <a:spcBef>
                  <a:spcPct val="0"/>
                </a:spcBef>
                <a:spcAft>
                  <a:spcPct val="35000"/>
                </a:spcAft>
              </a:pPr>
              <a:r>
                <a:rPr lang="de-DE" sz="1700" kern="1200" dirty="0" smtClean="0">
                  <a:solidFill>
                    <a:schemeClr val="tx1"/>
                  </a:solidFill>
                </a:rPr>
                <a:t>Eltern</a:t>
              </a:r>
              <a:endParaRPr lang="de-DE" sz="1700" kern="1200" dirty="0">
                <a:solidFill>
                  <a:schemeClr val="tx1"/>
                </a:solidFill>
              </a:endParaRPr>
            </a:p>
          </p:txBody>
        </p:sp>
        <p:sp>
          <p:nvSpPr>
            <p:cNvPr id="14" name="Freihandform 13"/>
            <p:cNvSpPr/>
            <p:nvPr/>
          </p:nvSpPr>
          <p:spPr>
            <a:xfrm>
              <a:off x="5150666" y="4806455"/>
              <a:ext cx="3093742" cy="1304359"/>
            </a:xfrm>
            <a:custGeom>
              <a:avLst/>
              <a:gdLst>
                <a:gd name="connsiteX0" fmla="*/ 0 w 1956539"/>
                <a:gd name="connsiteY0" fmla="*/ 0 h 1304359"/>
                <a:gd name="connsiteX1" fmla="*/ 1956539 w 1956539"/>
                <a:gd name="connsiteY1" fmla="*/ 0 h 1304359"/>
                <a:gd name="connsiteX2" fmla="*/ 1956539 w 1956539"/>
                <a:gd name="connsiteY2" fmla="*/ 1304359 h 1304359"/>
                <a:gd name="connsiteX3" fmla="*/ 0 w 1956539"/>
                <a:gd name="connsiteY3" fmla="*/ 1304359 h 1304359"/>
                <a:gd name="connsiteX4" fmla="*/ 0 w 1956539"/>
                <a:gd name="connsiteY4" fmla="*/ 0 h 1304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6539" h="1304359">
                  <a:moveTo>
                    <a:pt x="0" y="0"/>
                  </a:moveTo>
                  <a:lnTo>
                    <a:pt x="1956539" y="0"/>
                  </a:lnTo>
                  <a:lnTo>
                    <a:pt x="1956539" y="1304359"/>
                  </a:lnTo>
                  <a:lnTo>
                    <a:pt x="0" y="1304359"/>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de-DE" sz="1400" kern="1200" dirty="0" smtClean="0"/>
                <a:t>Eltern lernen Übungsformate  für das häusliche Lernen</a:t>
              </a:r>
              <a:endParaRPr lang="de-DE" sz="1400" kern="1200" dirty="0"/>
            </a:p>
          </p:txBody>
        </p:sp>
      </p:grpSp>
    </p:spTree>
    <p:extLst>
      <p:ext uri="{BB962C8B-B14F-4D97-AF65-F5344CB8AC3E}">
        <p14:creationId xmlns:p14="http://schemas.microsoft.com/office/powerpoint/2010/main" val="1230708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Ablauf der Fortbildungen in jedem Schuljahr</a:t>
            </a:r>
            <a:endParaRPr lang="de-DE" dirty="0"/>
          </a:p>
        </p:txBody>
      </p:sp>
      <p:graphicFrame>
        <p:nvGraphicFramePr>
          <p:cNvPr id="17" name="Inhaltsplatzhalter 16"/>
          <p:cNvGraphicFramePr>
            <a:graphicFrameLocks noGrp="1"/>
          </p:cNvGraphicFramePr>
          <p:nvPr>
            <p:ph idx="1"/>
            <p:extLst>
              <p:ext uri="{D42A27DB-BD31-4B8C-83A1-F6EECF244321}">
                <p14:modId xmlns:p14="http://schemas.microsoft.com/office/powerpoint/2010/main" val="1226390610"/>
              </p:ext>
            </p:extLst>
          </p:nvPr>
        </p:nvGraphicFramePr>
        <p:xfrm>
          <a:off x="457200" y="1484784"/>
          <a:ext cx="8229604" cy="4966816"/>
        </p:xfrm>
        <a:graphic>
          <a:graphicData uri="http://schemas.openxmlformats.org/drawingml/2006/table">
            <a:tbl>
              <a:tblPr firstRow="1" bandRow="1">
                <a:tableStyleId>{5C22544A-7EE6-4342-B048-85BDC9FD1C3A}</a:tableStyleId>
              </a:tblPr>
              <a:tblGrid>
                <a:gridCol w="2057401"/>
                <a:gridCol w="2057401"/>
                <a:gridCol w="2057401"/>
                <a:gridCol w="2057401"/>
              </a:tblGrid>
              <a:tr h="379662">
                <a:tc>
                  <a:txBody>
                    <a:bodyPr/>
                    <a:lstStyle/>
                    <a:p>
                      <a:pPr marL="342900" indent="-342900" algn="ctr">
                        <a:buAutoNum type="arabicPeriod"/>
                      </a:pPr>
                      <a:r>
                        <a:rPr lang="de-DE" dirty="0" smtClean="0">
                          <a:solidFill>
                            <a:schemeClr val="tx1"/>
                          </a:solidFill>
                        </a:rPr>
                        <a:t>Quartal</a:t>
                      </a:r>
                      <a:endParaRPr lang="de-DE" dirty="0">
                        <a:solidFill>
                          <a:schemeClr val="tx1"/>
                        </a:solidFill>
                      </a:endParaRPr>
                    </a:p>
                  </a:txBody>
                  <a:tcPr marL="88487" marR="88487">
                    <a:noFill/>
                  </a:tcPr>
                </a:tc>
                <a:tc>
                  <a:txBody>
                    <a:bodyPr/>
                    <a:lstStyle/>
                    <a:p>
                      <a:pPr algn="ctr"/>
                      <a:r>
                        <a:rPr lang="de-DE" dirty="0" smtClean="0">
                          <a:solidFill>
                            <a:schemeClr val="tx1"/>
                          </a:solidFill>
                        </a:rPr>
                        <a:t>2. Quartal</a:t>
                      </a:r>
                      <a:endParaRPr lang="de-DE" dirty="0">
                        <a:solidFill>
                          <a:schemeClr val="tx1"/>
                        </a:solidFill>
                      </a:endParaRPr>
                    </a:p>
                  </a:txBody>
                  <a:tcPr marL="88487" marR="88487">
                    <a:noFill/>
                  </a:tcPr>
                </a:tc>
                <a:tc>
                  <a:txBody>
                    <a:bodyPr/>
                    <a:lstStyle/>
                    <a:p>
                      <a:pPr algn="ctr"/>
                      <a:r>
                        <a:rPr lang="de-DE" dirty="0" smtClean="0">
                          <a:solidFill>
                            <a:schemeClr val="tx1"/>
                          </a:solidFill>
                        </a:rPr>
                        <a:t>3. Quartal</a:t>
                      </a:r>
                      <a:endParaRPr lang="de-DE" dirty="0">
                        <a:solidFill>
                          <a:schemeClr val="tx1"/>
                        </a:solidFill>
                      </a:endParaRPr>
                    </a:p>
                  </a:txBody>
                  <a:tcPr marL="88487" marR="88487">
                    <a:noFill/>
                  </a:tcPr>
                </a:tc>
                <a:tc>
                  <a:txBody>
                    <a:bodyPr/>
                    <a:lstStyle/>
                    <a:p>
                      <a:pPr algn="ctr"/>
                      <a:r>
                        <a:rPr lang="de-DE" dirty="0" smtClean="0">
                          <a:solidFill>
                            <a:schemeClr val="tx1"/>
                          </a:solidFill>
                        </a:rPr>
                        <a:t>4. Quartal</a:t>
                      </a:r>
                      <a:endParaRPr lang="de-DE" dirty="0">
                        <a:solidFill>
                          <a:schemeClr val="tx1"/>
                        </a:solidFill>
                      </a:endParaRPr>
                    </a:p>
                  </a:txBody>
                  <a:tcPr marL="88487" marR="88487">
                    <a:noFill/>
                  </a:tcPr>
                </a:tc>
              </a:tr>
              <a:tr h="4587154">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a:p>
                  </a:txBody>
                  <a:tcPr marL="88487" marR="88487">
                    <a:noFill/>
                  </a:tcPr>
                </a:tc>
                <a:tc>
                  <a:txBody>
                    <a:bodyPr/>
                    <a:lstStyle/>
                    <a:p>
                      <a:endParaRPr lang="de-DE" dirty="0"/>
                    </a:p>
                  </a:txBody>
                  <a:tcPr marL="88487" marR="88487">
                    <a:noFill/>
                  </a:tcPr>
                </a:tc>
                <a:tc>
                  <a:txBody>
                    <a:bodyPr/>
                    <a:lstStyle/>
                    <a:p>
                      <a:endParaRPr lang="de-DE" dirty="0"/>
                    </a:p>
                  </a:txBody>
                  <a:tcPr marL="88487" marR="88487">
                    <a:noFill/>
                  </a:tcPr>
                </a:tc>
                <a:tc>
                  <a:txBody>
                    <a:bodyPr/>
                    <a:lstStyle/>
                    <a:p>
                      <a:endParaRPr lang="de-DE" dirty="0"/>
                    </a:p>
                  </a:txBody>
                  <a:tcPr marL="88487" marR="88487">
                    <a:noFill/>
                  </a:tcPr>
                </a:tc>
              </a:tr>
            </a:tbl>
          </a:graphicData>
        </a:graphic>
      </p:graphicFrame>
      <p:sp>
        <p:nvSpPr>
          <p:cNvPr id="18" name="Pfeil nach rechts 17"/>
          <p:cNvSpPr/>
          <p:nvPr/>
        </p:nvSpPr>
        <p:spPr>
          <a:xfrm>
            <a:off x="179512" y="1747146"/>
            <a:ext cx="6624736" cy="432048"/>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lumMod val="95000"/>
                    <a:lumOff val="5000"/>
                  </a:schemeClr>
                </a:solidFill>
              </a:rPr>
              <a:t>4 Fortbildungsveranstaltungen</a:t>
            </a:r>
            <a:endParaRPr lang="de-DE" sz="1400" dirty="0">
              <a:solidFill>
                <a:schemeClr val="tx1">
                  <a:lumMod val="95000"/>
                  <a:lumOff val="5000"/>
                </a:schemeClr>
              </a:solidFill>
            </a:endParaRPr>
          </a:p>
        </p:txBody>
      </p:sp>
      <p:sp>
        <p:nvSpPr>
          <p:cNvPr id="19" name="Pfeil nach rechts 18"/>
          <p:cNvSpPr/>
          <p:nvPr/>
        </p:nvSpPr>
        <p:spPr>
          <a:xfrm>
            <a:off x="179512" y="2132856"/>
            <a:ext cx="2088232" cy="136815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lumMod val="95000"/>
                    <a:lumOff val="5000"/>
                  </a:schemeClr>
                </a:solidFill>
              </a:rPr>
              <a:t>Eingangs-Diagnostik </a:t>
            </a:r>
            <a:br>
              <a:rPr lang="de-DE" sz="1400" dirty="0" smtClean="0">
                <a:solidFill>
                  <a:schemeClr val="tx1">
                    <a:lumMod val="95000"/>
                    <a:lumOff val="5000"/>
                  </a:schemeClr>
                </a:solidFill>
              </a:rPr>
            </a:br>
            <a:r>
              <a:rPr lang="de-DE" sz="1400" dirty="0" smtClean="0">
                <a:solidFill>
                  <a:schemeClr val="tx1">
                    <a:lumMod val="95000"/>
                    <a:lumOff val="5000"/>
                  </a:schemeClr>
                </a:solidFill>
              </a:rPr>
              <a:t>(EMBI)*</a:t>
            </a:r>
            <a:endParaRPr lang="de-DE" sz="1400" dirty="0">
              <a:solidFill>
                <a:schemeClr val="tx1">
                  <a:lumMod val="95000"/>
                  <a:lumOff val="5000"/>
                </a:schemeClr>
              </a:solidFill>
            </a:endParaRPr>
          </a:p>
        </p:txBody>
      </p:sp>
      <p:sp>
        <p:nvSpPr>
          <p:cNvPr id="20" name="Pfeil nach rechts 19"/>
          <p:cNvSpPr/>
          <p:nvPr/>
        </p:nvSpPr>
        <p:spPr>
          <a:xfrm>
            <a:off x="2411760" y="1897181"/>
            <a:ext cx="6336704" cy="1332148"/>
          </a:xfrm>
          <a:prstGeom prst="rightArrow">
            <a:avLst>
              <a:gd name="adj1" fmla="val 50000"/>
              <a:gd name="adj2" fmla="val 3797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lumMod val="95000"/>
                    <a:lumOff val="5000"/>
                  </a:schemeClr>
                </a:solidFill>
              </a:rPr>
              <a:t>Förderung der Risikokinder in Fördergruppen (max. 4 Kinder)</a:t>
            </a:r>
          </a:p>
          <a:p>
            <a:pPr algn="ctr"/>
            <a:r>
              <a:rPr lang="de-DE" sz="1400" dirty="0" smtClean="0">
                <a:solidFill>
                  <a:schemeClr val="tx1">
                    <a:lumMod val="95000"/>
                    <a:lumOff val="5000"/>
                  </a:schemeClr>
                </a:solidFill>
              </a:rPr>
              <a:t>Portfolioarbeit (Schriftliche Planung und Dokumentation der Förderstunden und der Leistungsentwicklung)</a:t>
            </a:r>
            <a:endParaRPr lang="de-DE" sz="1400" dirty="0">
              <a:solidFill>
                <a:schemeClr val="tx1">
                  <a:lumMod val="95000"/>
                  <a:lumOff val="5000"/>
                </a:schemeClr>
              </a:solidFill>
            </a:endParaRPr>
          </a:p>
        </p:txBody>
      </p:sp>
      <p:sp>
        <p:nvSpPr>
          <p:cNvPr id="21" name="Pfeil nach rechts 20"/>
          <p:cNvSpPr/>
          <p:nvPr/>
        </p:nvSpPr>
        <p:spPr>
          <a:xfrm>
            <a:off x="6807656" y="5517641"/>
            <a:ext cx="1940808" cy="1255416"/>
          </a:xfrm>
          <a:prstGeom prst="rightArrow">
            <a:avLst>
              <a:gd name="adj1" fmla="val 50000"/>
              <a:gd name="adj2" fmla="val 397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solidFill>
                  <a:schemeClr val="tx1">
                    <a:lumMod val="95000"/>
                    <a:lumOff val="5000"/>
                  </a:schemeClr>
                </a:solidFill>
              </a:rPr>
              <a:t>Abschluss-Diagnostik </a:t>
            </a:r>
            <a:br>
              <a:rPr lang="de-DE" sz="1400" dirty="0">
                <a:solidFill>
                  <a:schemeClr val="tx1">
                    <a:lumMod val="95000"/>
                    <a:lumOff val="5000"/>
                  </a:schemeClr>
                </a:solidFill>
              </a:rPr>
            </a:br>
            <a:r>
              <a:rPr lang="de-DE" sz="1400" dirty="0">
                <a:solidFill>
                  <a:schemeClr val="tx1">
                    <a:lumMod val="95000"/>
                    <a:lumOff val="5000"/>
                  </a:schemeClr>
                </a:solidFill>
              </a:rPr>
              <a:t>(EMBI)*</a:t>
            </a:r>
          </a:p>
        </p:txBody>
      </p:sp>
      <p:sp>
        <p:nvSpPr>
          <p:cNvPr id="23" name="Pfeil nach rechts 22"/>
          <p:cNvSpPr/>
          <p:nvPr/>
        </p:nvSpPr>
        <p:spPr>
          <a:xfrm>
            <a:off x="2411760" y="3274504"/>
            <a:ext cx="6336704" cy="1271527"/>
          </a:xfrm>
          <a:prstGeom prst="rightArrow">
            <a:avLst>
              <a:gd name="adj1" fmla="val 50000"/>
              <a:gd name="adj2" fmla="val 403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lumMod val="95000"/>
                    <a:lumOff val="5000"/>
                  </a:schemeClr>
                </a:solidFill>
              </a:rPr>
              <a:t>Fachliche Begleitung/kollegialer Austausch in Kleingruppen (ca. 6 Treffen)</a:t>
            </a:r>
          </a:p>
          <a:p>
            <a:pPr algn="ctr"/>
            <a:r>
              <a:rPr lang="de-DE" sz="1400" dirty="0" smtClean="0">
                <a:solidFill>
                  <a:schemeClr val="tx1">
                    <a:lumMod val="95000"/>
                    <a:lumOff val="5000"/>
                  </a:schemeClr>
                </a:solidFill>
              </a:rPr>
              <a:t>(Schriftliches) Feedback zur Portfolioarbeit</a:t>
            </a:r>
          </a:p>
          <a:p>
            <a:pPr algn="ctr"/>
            <a:r>
              <a:rPr lang="de-DE" sz="1400" dirty="0" smtClean="0">
                <a:solidFill>
                  <a:schemeClr val="tx1">
                    <a:lumMod val="95000"/>
                    <a:lumOff val="5000"/>
                  </a:schemeClr>
                </a:solidFill>
              </a:rPr>
              <a:t>Entwicklung und Austausch konkreter Übungsformate</a:t>
            </a:r>
            <a:endParaRPr lang="de-DE" sz="1400" dirty="0">
              <a:solidFill>
                <a:schemeClr val="tx1">
                  <a:lumMod val="95000"/>
                  <a:lumOff val="5000"/>
                </a:schemeClr>
              </a:solidFill>
            </a:endParaRPr>
          </a:p>
        </p:txBody>
      </p:sp>
      <p:sp>
        <p:nvSpPr>
          <p:cNvPr id="25" name="Pfeil nach rechts 24"/>
          <p:cNvSpPr/>
          <p:nvPr/>
        </p:nvSpPr>
        <p:spPr>
          <a:xfrm>
            <a:off x="2411760" y="4587944"/>
            <a:ext cx="6336704" cy="864096"/>
          </a:xfrm>
          <a:prstGeom prst="rightArrow">
            <a:avLst>
              <a:gd name="adj1" fmla="val 50000"/>
              <a:gd name="adj2" fmla="val 585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lumMod val="95000"/>
                    <a:lumOff val="5000"/>
                  </a:schemeClr>
                </a:solidFill>
              </a:rPr>
              <a:t>Begleitende Elternarbeit</a:t>
            </a:r>
          </a:p>
          <a:p>
            <a:pPr algn="ctr"/>
            <a:r>
              <a:rPr lang="de-DE" sz="1400" dirty="0" smtClean="0">
                <a:solidFill>
                  <a:schemeClr val="tx1">
                    <a:lumMod val="95000"/>
                    <a:lumOff val="5000"/>
                  </a:schemeClr>
                </a:solidFill>
              </a:rPr>
              <a:t>(Versorgung der Eltern mit geeigneten Übungsformaten)</a:t>
            </a:r>
            <a:endParaRPr lang="de-DE" sz="1400" dirty="0">
              <a:solidFill>
                <a:schemeClr val="tx1">
                  <a:lumMod val="95000"/>
                  <a:lumOff val="5000"/>
                </a:schemeClr>
              </a:solidFill>
            </a:endParaRPr>
          </a:p>
        </p:txBody>
      </p:sp>
      <p:sp>
        <p:nvSpPr>
          <p:cNvPr id="3" name="Textfeld 2"/>
          <p:cNvSpPr txBox="1"/>
          <p:nvPr/>
        </p:nvSpPr>
        <p:spPr>
          <a:xfrm>
            <a:off x="323528" y="6434482"/>
            <a:ext cx="8424936" cy="307777"/>
          </a:xfrm>
          <a:prstGeom prst="rect">
            <a:avLst/>
          </a:prstGeom>
          <a:noFill/>
        </p:spPr>
        <p:txBody>
          <a:bodyPr wrap="square" rtlCol="0">
            <a:spAutoFit/>
          </a:bodyPr>
          <a:lstStyle/>
          <a:p>
            <a:r>
              <a:rPr lang="de-DE" sz="1200" dirty="0" smtClean="0"/>
              <a:t>* </a:t>
            </a:r>
            <a:r>
              <a:rPr lang="de-DE" sz="1200" dirty="0" err="1" smtClean="0"/>
              <a:t>ElementarMathematisches</a:t>
            </a:r>
            <a:r>
              <a:rPr lang="de-DE" sz="1200" dirty="0" smtClean="0"/>
              <a:t> </a:t>
            </a:r>
            <a:r>
              <a:rPr lang="de-DE" sz="1200" dirty="0" err="1"/>
              <a:t>BasisInterview</a:t>
            </a:r>
            <a:r>
              <a:rPr lang="de-DE" sz="1200" dirty="0"/>
              <a:t> (</a:t>
            </a:r>
            <a:r>
              <a:rPr lang="de-DE" sz="1400" dirty="0"/>
              <a:t>EMBI</a:t>
            </a:r>
            <a:r>
              <a:rPr lang="de-DE" sz="1400" dirty="0" smtClean="0"/>
              <a:t>), Mildenberger-Verlag</a:t>
            </a:r>
            <a:endParaRPr lang="de-DE" sz="1400" dirty="0"/>
          </a:p>
        </p:txBody>
      </p:sp>
    </p:spTree>
    <p:extLst>
      <p:ext uri="{BB962C8B-B14F-4D97-AF65-F5344CB8AC3E}">
        <p14:creationId xmlns:p14="http://schemas.microsoft.com/office/powerpoint/2010/main" val="1974886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Teilnahme an PReSch</a:t>
            </a:r>
            <a:endParaRPr lang="de-DE" dirty="0"/>
          </a:p>
        </p:txBody>
      </p:sp>
      <p:sp>
        <p:nvSpPr>
          <p:cNvPr id="3" name="Inhaltsplatzhalter 2"/>
          <p:cNvSpPr>
            <a:spLocks noGrp="1"/>
          </p:cNvSpPr>
          <p:nvPr>
            <p:ph idx="1"/>
          </p:nvPr>
        </p:nvSpPr>
        <p:spPr>
          <a:xfrm>
            <a:off x="457200" y="1600200"/>
            <a:ext cx="8435280" cy="4925144"/>
          </a:xfrm>
        </p:spPr>
        <p:txBody>
          <a:bodyPr>
            <a:normAutofit fontScale="55000" lnSpcReduction="20000"/>
          </a:bodyPr>
          <a:lstStyle/>
          <a:p>
            <a:pPr marL="0" indent="0">
              <a:buNone/>
            </a:pPr>
            <a:r>
              <a:rPr lang="de-DE" dirty="0" smtClean="0"/>
              <a:t>Lehrerinnen und Lehrer, die an PReSch teilnehmen,…</a:t>
            </a:r>
          </a:p>
          <a:p>
            <a:pPr marL="0" indent="0">
              <a:buNone/>
            </a:pPr>
            <a:endParaRPr lang="de-DE" dirty="0" smtClean="0"/>
          </a:p>
          <a:p>
            <a:r>
              <a:rPr lang="de-DE" dirty="0" smtClean="0"/>
              <a:t>unterrichten (während ihres Projektjahres oder ein Jahr später) ein </a:t>
            </a:r>
            <a:r>
              <a:rPr lang="de-DE" b="1" dirty="0" smtClean="0"/>
              <a:t>erstes Schuljahr</a:t>
            </a:r>
          </a:p>
          <a:p>
            <a:r>
              <a:rPr lang="de-DE" dirty="0" smtClean="0"/>
              <a:t>führen mit den Risikokindern das </a:t>
            </a:r>
            <a:r>
              <a:rPr lang="de-DE" b="1" dirty="0" smtClean="0"/>
              <a:t>EMBI</a:t>
            </a:r>
            <a:r>
              <a:rPr lang="de-DE" dirty="0" smtClean="0"/>
              <a:t> (</a:t>
            </a:r>
            <a:r>
              <a:rPr lang="de-DE" dirty="0" err="1" smtClean="0"/>
              <a:t>ElementarMathematisches</a:t>
            </a:r>
            <a:r>
              <a:rPr lang="de-DE" dirty="0" smtClean="0"/>
              <a:t> </a:t>
            </a:r>
            <a:r>
              <a:rPr lang="de-DE" dirty="0" err="1" smtClean="0"/>
              <a:t>BasisInterview</a:t>
            </a:r>
            <a:r>
              <a:rPr lang="de-DE" dirty="0" smtClean="0"/>
              <a:t>) durch</a:t>
            </a:r>
          </a:p>
          <a:p>
            <a:r>
              <a:rPr lang="de-DE" dirty="0" smtClean="0"/>
              <a:t>besuchen während ihres Projektjahres die vier </a:t>
            </a:r>
            <a:r>
              <a:rPr lang="de-DE" b="1" dirty="0" smtClean="0"/>
              <a:t>Input-Veranstaltungen</a:t>
            </a:r>
          </a:p>
          <a:p>
            <a:r>
              <a:rPr lang="de-DE" dirty="0" smtClean="0"/>
              <a:t>besuchen während ihres Projektjahres acht moderierte </a:t>
            </a:r>
            <a:r>
              <a:rPr lang="de-DE" b="1" dirty="0" smtClean="0"/>
              <a:t>Kleingruppentreffen</a:t>
            </a:r>
            <a:r>
              <a:rPr lang="de-DE" dirty="0" smtClean="0"/>
              <a:t>, die dem Austausch mit anderen TeilnehmerInnen und der Vertiefung dienen</a:t>
            </a:r>
          </a:p>
          <a:p>
            <a:r>
              <a:rPr lang="de-DE" dirty="0" smtClean="0"/>
              <a:t>führen </a:t>
            </a:r>
            <a:r>
              <a:rPr lang="de-DE" b="1" dirty="0" smtClean="0"/>
              <a:t>wöchentliche Förderungen </a:t>
            </a:r>
            <a:r>
              <a:rPr lang="de-DE" dirty="0" smtClean="0"/>
              <a:t>durch (Gruppe mit maximal vier matheschwachen Erstklässlern)</a:t>
            </a:r>
          </a:p>
          <a:p>
            <a:r>
              <a:rPr lang="de-DE" b="1" dirty="0" smtClean="0"/>
              <a:t>dokumentieren</a:t>
            </a:r>
            <a:r>
              <a:rPr lang="de-DE" dirty="0" smtClean="0"/>
              <a:t> während ihres Projektjahres diese Förderungen in einem Doku-Raster</a:t>
            </a:r>
          </a:p>
          <a:p>
            <a:r>
              <a:rPr lang="de-DE" dirty="0" smtClean="0"/>
              <a:t>bekommen auf diese Dokumentationen wöchentlich </a:t>
            </a:r>
            <a:r>
              <a:rPr lang="de-DE" b="1" dirty="0" smtClean="0"/>
              <a:t>Feedback</a:t>
            </a:r>
          </a:p>
          <a:p>
            <a:r>
              <a:rPr lang="de-DE" dirty="0" smtClean="0"/>
              <a:t>implementieren bei PReSch gelernte Inhalte auch über ihr Projektjahr hinaus in ihren </a:t>
            </a:r>
            <a:r>
              <a:rPr lang="de-DE" b="1" dirty="0" smtClean="0"/>
              <a:t>Unterricht</a:t>
            </a:r>
          </a:p>
          <a:p>
            <a:r>
              <a:rPr lang="de-DE" dirty="0" smtClean="0"/>
              <a:t>versorgen </a:t>
            </a:r>
            <a:r>
              <a:rPr lang="de-DE" b="1" dirty="0" smtClean="0"/>
              <a:t>Eltern</a:t>
            </a:r>
            <a:r>
              <a:rPr lang="de-DE" dirty="0" smtClean="0"/>
              <a:t> mit geeigneten Übungsformaten</a:t>
            </a:r>
            <a:endParaRPr lang="de-DE" dirty="0"/>
          </a:p>
        </p:txBody>
      </p:sp>
    </p:spTree>
    <p:extLst>
      <p:ext uri="{BB962C8B-B14F-4D97-AF65-F5344CB8AC3E}">
        <p14:creationId xmlns:p14="http://schemas.microsoft.com/office/powerpoint/2010/main" val="993867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741</Words>
  <Application>Microsoft Office PowerPoint</Application>
  <PresentationFormat>Bildschirmpräsentation (4:3)</PresentationFormat>
  <Paragraphs>139</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vt:lpstr>
      <vt:lpstr>PReSch Prävention von Rechenschwierigkeiten in Grund- und Förderschulen in der Stadt Bielefeld  und im Kreis Gütersloh</vt:lpstr>
      <vt:lpstr>Ausgangslage Rechenstörung </vt:lpstr>
      <vt:lpstr>Bedeutung der Vorläuferfertigkeiten</vt:lpstr>
      <vt:lpstr>Ziele des Projektes </vt:lpstr>
      <vt:lpstr>Ziele des Projektes </vt:lpstr>
      <vt:lpstr>Weitere Anliegen des Projektes </vt:lpstr>
      <vt:lpstr>Zielgruppen</vt:lpstr>
      <vt:lpstr>Ablauf der Fortbildungen in jedem Schuljahr</vt:lpstr>
      <vt:lpstr>Teilnahme an PReSch</vt:lpstr>
      <vt:lpstr>Themen der Fortbildungsveranstaltungen</vt:lpstr>
      <vt:lpstr>Gesamtplanung der Unterstützung</vt:lpstr>
      <vt:lpstr>Kontinuierliche Evaluation  (Uni Bielefeld)</vt:lpstr>
      <vt:lpstr>PowerPoint-Präsentation</vt:lpstr>
    </vt:vector>
  </TitlesOfParts>
  <Company>Kreis Gütersloh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PReSch Prävention von Rechenschwierigkeiten</dc:title>
  <dc:creator>kgtram</dc:creator>
  <cp:lastModifiedBy>Bertels, Heinrich (130)</cp:lastModifiedBy>
  <cp:revision>61</cp:revision>
  <cp:lastPrinted>2015-04-16T16:36:29Z</cp:lastPrinted>
  <dcterms:created xsi:type="dcterms:W3CDTF">2015-02-12T14:22:35Z</dcterms:created>
  <dcterms:modified xsi:type="dcterms:W3CDTF">2015-08-03T13:07:01Z</dcterms:modified>
</cp:coreProperties>
</file>